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sldIdLst>
    <p:sldId id="280" r:id="rId3"/>
    <p:sldId id="257" r:id="rId4"/>
    <p:sldId id="307" r:id="rId5"/>
    <p:sldId id="309" r:id="rId6"/>
    <p:sldId id="314" r:id="rId7"/>
    <p:sldId id="263" r:id="rId8"/>
    <p:sldId id="259" r:id="rId9"/>
    <p:sldId id="319" r:id="rId10"/>
    <p:sldId id="318" r:id="rId11"/>
    <p:sldId id="317" r:id="rId12"/>
    <p:sldId id="316" r:id="rId13"/>
    <p:sldId id="306" r:id="rId14"/>
    <p:sldId id="292" r:id="rId15"/>
    <p:sldId id="308" r:id="rId16"/>
    <p:sldId id="295" r:id="rId17"/>
    <p:sldId id="29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727" autoAdjust="0"/>
  </p:normalViewPr>
  <p:slideViewPr>
    <p:cSldViewPr snapToGrid="0">
      <p:cViewPr varScale="1">
        <p:scale>
          <a:sx n="105" d="100"/>
          <a:sy n="105" d="100"/>
        </p:scale>
        <p:origin x="144" y="21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8B4A35-F049-47C6-ABE1-83BD19FCE97D}"/>
              </a:ext>
            </a:extLst>
          </p:cNvPr>
          <p:cNvSpPr>
            <a:spLocks noGrp="1"/>
          </p:cNvSpPr>
          <p:nvPr>
            <p:ph type="dt" sz="half" idx="10"/>
          </p:nvPr>
        </p:nvSpPr>
        <p:spPr/>
        <p:txBody>
          <a:bodyPr/>
          <a:lstStyle>
            <a:lvl1pPr>
              <a:defRPr/>
            </a:lvl1pPr>
          </a:lstStyle>
          <a:p>
            <a:pPr>
              <a:defRPr/>
            </a:pPr>
            <a:fld id="{E6E22362-6270-4CFA-8490-7878DF8F832C}" type="datetimeFigureOut">
              <a:rPr lang="en-GB"/>
              <a:pPr>
                <a:defRPr/>
              </a:pPr>
              <a:t>06/03/2023</a:t>
            </a:fld>
            <a:endParaRPr lang="en-GB"/>
          </a:p>
        </p:txBody>
      </p:sp>
      <p:sp>
        <p:nvSpPr>
          <p:cNvPr id="5" name="Footer Placeholder 4">
            <a:extLst>
              <a:ext uri="{FF2B5EF4-FFF2-40B4-BE49-F238E27FC236}">
                <a16:creationId xmlns:a16="http://schemas.microsoft.com/office/drawing/2014/main" id="{4E43CB5A-E42E-4C59-8453-647F75F0FFD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5E2221-CB57-4534-89E8-BD4D79D4879E}"/>
              </a:ext>
            </a:extLst>
          </p:cNvPr>
          <p:cNvSpPr>
            <a:spLocks noGrp="1"/>
          </p:cNvSpPr>
          <p:nvPr>
            <p:ph type="sldNum" sz="quarter" idx="12"/>
          </p:nvPr>
        </p:nvSpPr>
        <p:spPr/>
        <p:txBody>
          <a:bodyPr/>
          <a:lstStyle>
            <a:lvl1pPr>
              <a:defRPr/>
            </a:lvl1pPr>
          </a:lstStyle>
          <a:p>
            <a:pPr>
              <a:defRPr/>
            </a:pPr>
            <a:fld id="{20B3BAE6-79FC-4B16-89BD-D9B74B8B0B1A}" type="slidenum">
              <a:rPr lang="en-GB"/>
              <a:pPr>
                <a:defRPr/>
              </a:pPr>
              <a:t>‹#›</a:t>
            </a:fld>
            <a:endParaRPr lang="en-GB"/>
          </a:p>
        </p:txBody>
      </p:sp>
    </p:spTree>
    <p:extLst>
      <p:ext uri="{BB962C8B-B14F-4D97-AF65-F5344CB8AC3E}">
        <p14:creationId xmlns:p14="http://schemas.microsoft.com/office/powerpoint/2010/main" val="113348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01D425-6E08-E14D-C971-9DF1722E598D}"/>
              </a:ext>
            </a:extLst>
          </p:cNvPr>
          <p:cNvSpPr>
            <a:spLocks noGrp="1"/>
          </p:cNvSpPr>
          <p:nvPr>
            <p:ph type="dt" sz="half" idx="10"/>
          </p:nvPr>
        </p:nvSpPr>
        <p:spPr/>
        <p:txBody>
          <a:bodyPr/>
          <a:lstStyle>
            <a:lvl1pPr>
              <a:defRPr/>
            </a:lvl1pPr>
          </a:lstStyle>
          <a:p>
            <a:pPr>
              <a:defRPr/>
            </a:pPr>
            <a:fld id="{32A5A3D3-D052-42CD-BEA7-58239E959A14}" type="datetimeFigureOut">
              <a:rPr lang="en-GB"/>
              <a:pPr>
                <a:defRPr/>
              </a:pPr>
              <a:t>06/03/2023</a:t>
            </a:fld>
            <a:endParaRPr lang="en-GB"/>
          </a:p>
        </p:txBody>
      </p:sp>
      <p:sp>
        <p:nvSpPr>
          <p:cNvPr id="5" name="Footer Placeholder 4">
            <a:extLst>
              <a:ext uri="{FF2B5EF4-FFF2-40B4-BE49-F238E27FC236}">
                <a16:creationId xmlns:a16="http://schemas.microsoft.com/office/drawing/2014/main" id="{BB141D19-4463-A8EC-5430-FE1770188F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431728-8241-6D64-E3AD-2A091A838C39}"/>
              </a:ext>
            </a:extLst>
          </p:cNvPr>
          <p:cNvSpPr>
            <a:spLocks noGrp="1"/>
          </p:cNvSpPr>
          <p:nvPr>
            <p:ph type="sldNum" sz="quarter" idx="12"/>
          </p:nvPr>
        </p:nvSpPr>
        <p:spPr/>
        <p:txBody>
          <a:bodyPr/>
          <a:lstStyle>
            <a:lvl1pPr>
              <a:defRPr/>
            </a:lvl1pPr>
          </a:lstStyle>
          <a:p>
            <a:fld id="{74BB97D7-001A-4B75-9BC6-C73918019261}" type="slidenum">
              <a:rPr lang="en-GB" altLang="en-US"/>
              <a:pPr/>
              <a:t>‹#›</a:t>
            </a:fld>
            <a:endParaRPr lang="en-GB" altLang="en-US"/>
          </a:p>
        </p:txBody>
      </p:sp>
    </p:spTree>
    <p:extLst>
      <p:ext uri="{BB962C8B-B14F-4D97-AF65-F5344CB8AC3E}">
        <p14:creationId xmlns:p14="http://schemas.microsoft.com/office/powerpoint/2010/main" val="407223878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24177CD-723A-4006-8242-98BF09A51495}"/>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E7C0E429-03C8-4F3A-BD79-39C046B4F64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DDCF63C-EDF4-4669-89EF-06B446F1FCF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B032972-2C37-4E71-9A1C-3A37C679E4D9}" type="datetimeFigureOut">
              <a:rPr lang="en-GB"/>
              <a:pPr>
                <a:defRPr/>
              </a:pPr>
              <a:t>06/03/2023</a:t>
            </a:fld>
            <a:endParaRPr lang="en-GB"/>
          </a:p>
        </p:txBody>
      </p:sp>
      <p:sp>
        <p:nvSpPr>
          <p:cNvPr id="5" name="Footer Placeholder 4">
            <a:extLst>
              <a:ext uri="{FF2B5EF4-FFF2-40B4-BE49-F238E27FC236}">
                <a16:creationId xmlns:a16="http://schemas.microsoft.com/office/drawing/2014/main" id="{0D8D3C18-73A5-4F42-9CB8-DB8EE53763B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3766A272-E708-4EB5-8001-B00B66ED600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D4C7CB5-5C17-409E-B479-32C30330CB5C}" type="slidenum">
              <a:rPr lang="en-GB"/>
              <a:pPr>
                <a:defRPr/>
              </a:pPr>
              <a:t>‹#›</a:t>
            </a:fld>
            <a:endParaRPr lang="en-GB"/>
          </a:p>
        </p:txBody>
      </p:sp>
    </p:spTree>
    <p:extLst>
      <p:ext uri="{BB962C8B-B14F-4D97-AF65-F5344CB8AC3E}">
        <p14:creationId xmlns:p14="http://schemas.microsoft.com/office/powerpoint/2010/main" val="4196793318"/>
      </p:ext>
    </p:extLst>
  </p:cSld>
  <p:clrMap bg1="lt1" tx1="dk1" bg2="lt2" tx2="dk2" accent1="accent1" accent2="accent2" accent3="accent3" accent4="accent4" accent5="accent5" accent6="accent6" hlink="hlink" folHlink="folHlink"/>
  <p:sldLayoutIdLst>
    <p:sldLayoutId id="2147483661"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0E3D86-8790-0A9F-64EF-6F86B566152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37A756FD-44C6-6E1E-255B-6A038F12326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8F54249-B4A0-6F26-5C37-4EC5654C670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5C99D3A-88C7-4A1C-B662-037E8D9F635C}" type="datetimeFigureOut">
              <a:rPr lang="en-GB"/>
              <a:pPr>
                <a:defRPr/>
              </a:pPr>
              <a:t>06/03/2023</a:t>
            </a:fld>
            <a:endParaRPr lang="en-GB"/>
          </a:p>
        </p:txBody>
      </p:sp>
      <p:sp>
        <p:nvSpPr>
          <p:cNvPr id="5" name="Footer Placeholder 4">
            <a:extLst>
              <a:ext uri="{FF2B5EF4-FFF2-40B4-BE49-F238E27FC236}">
                <a16:creationId xmlns:a16="http://schemas.microsoft.com/office/drawing/2014/main" id="{2BEBC790-A44C-D9EC-CF85-38743A3189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FCEF57D3-F197-10CC-09E8-E2684ABFCD2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E40908D-9838-4F3A-B12E-6EE5D02BD264}" type="slidenum">
              <a:rPr lang="en-GB" altLang="en-US"/>
              <a:pPr/>
              <a:t>‹#›</a:t>
            </a:fld>
            <a:endParaRPr lang="en-GB" altLang="en-US"/>
          </a:p>
        </p:txBody>
      </p:sp>
    </p:spTree>
    <p:extLst>
      <p:ext uri="{BB962C8B-B14F-4D97-AF65-F5344CB8AC3E}">
        <p14:creationId xmlns:p14="http://schemas.microsoft.com/office/powerpoint/2010/main" val="2294358213"/>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WeM984dk220"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impsweb.co.uk/"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0080" y="684012"/>
            <a:ext cx="6894576" cy="783932"/>
          </a:xfrm>
        </p:spPr>
        <p:txBody>
          <a:bodyPr vert="horz" wrap="square" lIns="91440" tIns="45720" rIns="91440" bIns="45720" numCol="1" rtlCol="0" anchor="b" anchorCtr="0" compatLnSpc="1">
            <a:prstTxWarp prst="textNoShape">
              <a:avLst/>
            </a:prstTxWarp>
            <a:normAutofit fontScale="90000"/>
          </a:bodyPr>
          <a:lstStyle/>
          <a:p>
            <a:r>
              <a:rPr lang="en-US" sz="5400" dirty="0"/>
              <a:t>Cycle Safety</a:t>
            </a:r>
          </a:p>
        </p:txBody>
      </p:sp>
      <p:sp>
        <p:nvSpPr>
          <p:cNvPr id="615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58952" y="15727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40080" y="2706624"/>
            <a:ext cx="6894576" cy="348386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ACB0911E-0842-4CAB-E8B7-37ABC660D0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5483" y="2212848"/>
            <a:ext cx="2743530" cy="3605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BAE0A66-BDD0-324E-8F44-B97089925B79}"/>
              </a:ext>
            </a:extLst>
          </p:cNvPr>
          <p:cNvSpPr txBox="1"/>
          <p:nvPr/>
        </p:nvSpPr>
        <p:spPr>
          <a:xfrm>
            <a:off x="6382866" y="2974520"/>
            <a:ext cx="5806086" cy="236988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panose="020F0502020204030204"/>
                <a:ea typeface="+mn-ea"/>
                <a:cs typeface="+mn-cs"/>
              </a:rPr>
              <a:t>Will you help I.M.P.S. to keep your younger brothers and sisters 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alibri" panose="020F0502020204030204"/>
                <a:ea typeface="+mn-ea"/>
                <a:cs typeface="+mn-cs"/>
              </a:rPr>
              <a:t>#safetoys</a:t>
            </a: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519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8965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2"/>
          <a:stretch>
            <a:fillRect/>
          </a:stretch>
        </p:blipFill>
        <p:spPr>
          <a:xfrm>
            <a:off x="214173" y="5586241"/>
            <a:ext cx="777658" cy="1027328"/>
          </a:xfrm>
          <a:prstGeom prst="rect">
            <a:avLst/>
          </a:prstGeom>
        </p:spPr>
      </p:pic>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95A8670-4B6F-99C7-865C-1D54D82BBEAB}"/>
              </a:ext>
            </a:extLst>
          </p:cNvPr>
          <p:cNvSpPr>
            <a:spLocks noGrp="1"/>
          </p:cNvSpPr>
          <p:nvPr>
            <p:ph type="title"/>
          </p:nvPr>
        </p:nvSpPr>
        <p:spPr>
          <a:xfrm>
            <a:off x="527050" y="387350"/>
            <a:ext cx="11018838" cy="755650"/>
          </a:xfrm>
        </p:spPr>
        <p:txBody>
          <a:bodyPr anchor="b">
            <a:normAutofit fontScale="90000"/>
          </a:bodyPr>
          <a:lstStyle/>
          <a:p>
            <a:r>
              <a:rPr lang="en-GB" sz="5400" dirty="0"/>
              <a:t>Highway code for bikes</a:t>
            </a:r>
          </a:p>
        </p:txBody>
      </p:sp>
      <p:sp>
        <p:nvSpPr>
          <p:cNvPr id="5" name="Content Placeholder 7">
            <a:extLst>
              <a:ext uri="{FF2B5EF4-FFF2-40B4-BE49-F238E27FC236}">
                <a16:creationId xmlns:a16="http://schemas.microsoft.com/office/drawing/2014/main" id="{90B6105A-9D48-298C-5A65-77120BEA9A20}"/>
              </a:ext>
            </a:extLst>
          </p:cNvPr>
          <p:cNvSpPr txBox="1">
            <a:spLocks/>
          </p:cNvSpPr>
          <p:nvPr/>
        </p:nvSpPr>
        <p:spPr bwMode="auto">
          <a:xfrm>
            <a:off x="527050" y="1530350"/>
            <a:ext cx="10710701" cy="411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0B0C0C"/>
                </a:solidFill>
                <a:cs typeface="Arial" panose="020B0604020202020204" pitchFamily="34" charset="0"/>
              </a:rPr>
              <a:t>Don’t cycle past people walking at high speed.</a:t>
            </a:r>
            <a:br>
              <a:rPr lang="en-GB" sz="1800" dirty="0">
                <a:solidFill>
                  <a:srgbClr val="0B0C0C"/>
                </a:solidFill>
                <a:cs typeface="Arial" panose="020B0604020202020204" pitchFamily="34" charset="0"/>
              </a:rPr>
            </a:br>
            <a:endParaRPr lang="en-GB" sz="1800" dirty="0">
              <a:solidFill>
                <a:srgbClr val="0B0C0C"/>
              </a:solidFill>
              <a:cs typeface="Arial" panose="020B0604020202020204" pitchFamily="34" charset="0"/>
            </a:endParaRPr>
          </a:p>
          <a:p>
            <a:r>
              <a:rPr lang="en-GB" sz="1800" dirty="0">
                <a:solidFill>
                  <a:srgbClr val="00B050"/>
                </a:solidFill>
                <a:cs typeface="Arial" panose="020B0604020202020204" pitchFamily="34" charset="0"/>
              </a:rPr>
              <a:t>Slow down and ring a bell or shout so people know you are there.</a:t>
            </a:r>
            <a:br>
              <a:rPr lang="en-GB" sz="1800" dirty="0">
                <a:solidFill>
                  <a:srgbClr val="00B050"/>
                </a:solidFill>
                <a:cs typeface="Arial" panose="020B0604020202020204" pitchFamily="34" charset="0"/>
              </a:rPr>
            </a:br>
            <a:endParaRPr lang="en-GB" sz="1800" dirty="0">
              <a:solidFill>
                <a:srgbClr val="00B050"/>
              </a:solidFill>
              <a:cs typeface="Arial" panose="020B0604020202020204" pitchFamily="34" charset="0"/>
            </a:endParaRPr>
          </a:p>
          <a:p>
            <a:r>
              <a:rPr lang="en-GB" sz="1800" dirty="0">
                <a:solidFill>
                  <a:srgbClr val="0B0C0C"/>
                </a:solidFill>
                <a:cs typeface="Arial" panose="020B0604020202020204" pitchFamily="34" charset="0"/>
              </a:rPr>
              <a:t>Remember that people walking may be deaf, blind or partially sighted.</a:t>
            </a:r>
            <a:br>
              <a:rPr lang="en-GB" sz="1800" dirty="0">
                <a:solidFill>
                  <a:srgbClr val="0B0C0C"/>
                </a:solidFill>
                <a:cs typeface="Arial" panose="020B0604020202020204" pitchFamily="34" charset="0"/>
              </a:rPr>
            </a:br>
            <a:endParaRPr lang="en-GB" sz="1800" dirty="0">
              <a:solidFill>
                <a:srgbClr val="0B0C0C"/>
              </a:solidFill>
              <a:cs typeface="Arial" panose="020B0604020202020204" pitchFamily="34" charset="0"/>
            </a:endParaRPr>
          </a:p>
          <a:p>
            <a:r>
              <a:rPr lang="en-GB" sz="1800" dirty="0">
                <a:solidFill>
                  <a:srgbClr val="00B050"/>
                </a:solidFill>
                <a:cs typeface="Arial" panose="020B0604020202020204" pitchFamily="34" charset="0"/>
              </a:rPr>
              <a:t>Ride in the centre of the </a:t>
            </a:r>
            <a:r>
              <a:rPr lang="en-GB" sz="1800" b="1" dirty="0">
                <a:solidFill>
                  <a:srgbClr val="00B050"/>
                </a:solidFill>
                <a:cs typeface="Arial" panose="020B0604020202020204" pitchFamily="34" charset="0"/>
              </a:rPr>
              <a:t>lane</a:t>
            </a:r>
            <a:r>
              <a:rPr lang="en-GB" sz="1800" dirty="0">
                <a:solidFill>
                  <a:srgbClr val="00B050"/>
                </a:solidFill>
                <a:cs typeface="Arial" panose="020B0604020202020204" pitchFamily="34" charset="0"/>
              </a:rPr>
              <a:t> on quiet roads, in slower-moving traffic and at the approach to junctions or road </a:t>
            </a:r>
            <a:r>
              <a:rPr lang="en-GB" sz="1800" dirty="0" err="1">
                <a:solidFill>
                  <a:srgbClr val="00B050"/>
                </a:solidFill>
                <a:cs typeface="Arial" panose="020B0604020202020204" pitchFamily="34" charset="0"/>
              </a:rPr>
              <a:t>narrowings</a:t>
            </a:r>
            <a:r>
              <a:rPr lang="en-GB" sz="1800" dirty="0">
                <a:solidFill>
                  <a:srgbClr val="0B0C0C"/>
                </a:solidFill>
                <a:cs typeface="Arial" panose="020B0604020202020204" pitchFamily="34" charset="0"/>
              </a:rPr>
              <a:t>.</a:t>
            </a:r>
            <a:br>
              <a:rPr lang="en-GB" sz="1800" dirty="0">
                <a:solidFill>
                  <a:srgbClr val="0B0C0C"/>
                </a:solidFill>
                <a:cs typeface="Arial" panose="020B0604020202020204" pitchFamily="34" charset="0"/>
              </a:rPr>
            </a:br>
            <a:endParaRPr lang="en-GB" sz="1800" dirty="0">
              <a:solidFill>
                <a:srgbClr val="0B0C0C"/>
              </a:solidFill>
              <a:cs typeface="Arial" panose="020B0604020202020204" pitchFamily="34" charset="0"/>
            </a:endParaRPr>
          </a:p>
          <a:p>
            <a:r>
              <a:rPr lang="en-GB" sz="1800" dirty="0">
                <a:solidFill>
                  <a:srgbClr val="0B0C0C"/>
                </a:solidFill>
                <a:cs typeface="Arial" panose="020B0604020202020204" pitchFamily="34" charset="0"/>
              </a:rPr>
              <a:t>Keep at least 0.5 metres  away from the kerb edge when riding on busy roads with vehicles moving faster than you.</a:t>
            </a:r>
            <a:br>
              <a:rPr lang="en-GB" sz="1800" dirty="0">
                <a:solidFill>
                  <a:srgbClr val="0B0C0C"/>
                </a:solidFill>
                <a:cs typeface="Arial" panose="020B0604020202020204" pitchFamily="34" charset="0"/>
              </a:rPr>
            </a:br>
            <a:endParaRPr lang="en-GB" sz="1800" dirty="0">
              <a:solidFill>
                <a:srgbClr val="0B0C0C"/>
              </a:solidFill>
              <a:cs typeface="Arial" panose="020B0604020202020204" pitchFamily="34" charset="0"/>
            </a:endParaRPr>
          </a:p>
          <a:p>
            <a:r>
              <a:rPr lang="en-GB" sz="1800" b="1" dirty="0">
                <a:solidFill>
                  <a:srgbClr val="00B050"/>
                </a:solidFill>
                <a:cs typeface="Arial" panose="020B0604020202020204" pitchFamily="34" charset="0"/>
              </a:rPr>
              <a:t>Vehicles must keep at least 1.5 metres away from cyclists when passing them. </a:t>
            </a:r>
            <a:br>
              <a:rPr lang="en-GB" sz="1800" b="1" dirty="0">
                <a:solidFill>
                  <a:srgbClr val="00B050"/>
                </a:solidFill>
                <a:cs typeface="Arial" panose="020B0604020202020204" pitchFamily="34" charset="0"/>
              </a:rPr>
            </a:br>
            <a:endParaRPr lang="en-US" sz="2200" dirty="0"/>
          </a:p>
        </p:txBody>
      </p:sp>
    </p:spTree>
    <p:extLst>
      <p:ext uri="{BB962C8B-B14F-4D97-AF65-F5344CB8AC3E}">
        <p14:creationId xmlns:p14="http://schemas.microsoft.com/office/powerpoint/2010/main" val="5575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2"/>
          <a:stretch>
            <a:fillRect/>
          </a:stretch>
        </p:blipFill>
        <p:spPr>
          <a:xfrm>
            <a:off x="214173" y="5586241"/>
            <a:ext cx="777658" cy="1027328"/>
          </a:xfrm>
          <a:prstGeom prst="rect">
            <a:avLst/>
          </a:prstGeom>
        </p:spPr>
      </p:pic>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2E73AFAE-798C-DAEC-B2E5-EE036F920140}"/>
              </a:ext>
            </a:extLst>
          </p:cNvPr>
          <p:cNvSpPr>
            <a:spLocks noGrp="1"/>
          </p:cNvSpPr>
          <p:nvPr>
            <p:ph type="title"/>
          </p:nvPr>
        </p:nvSpPr>
        <p:spPr>
          <a:xfrm>
            <a:off x="527050" y="387350"/>
            <a:ext cx="11018838" cy="755650"/>
          </a:xfrm>
        </p:spPr>
        <p:txBody>
          <a:bodyPr anchor="b">
            <a:normAutofit fontScale="90000"/>
          </a:bodyPr>
          <a:lstStyle/>
          <a:p>
            <a:r>
              <a:rPr lang="en-GB" sz="5400" dirty="0"/>
              <a:t>Highway code</a:t>
            </a:r>
          </a:p>
        </p:txBody>
      </p:sp>
      <p:sp>
        <p:nvSpPr>
          <p:cNvPr id="5" name="TextBox 4">
            <a:extLst>
              <a:ext uri="{FF2B5EF4-FFF2-40B4-BE49-F238E27FC236}">
                <a16:creationId xmlns:a16="http://schemas.microsoft.com/office/drawing/2014/main" id="{22E871E7-A2B5-454B-31B2-454CD4E68ACB}"/>
              </a:ext>
            </a:extLst>
          </p:cNvPr>
          <p:cNvSpPr txBox="1"/>
          <p:nvPr/>
        </p:nvSpPr>
        <p:spPr>
          <a:xfrm>
            <a:off x="1124443" y="1818147"/>
            <a:ext cx="8456143" cy="4801314"/>
          </a:xfrm>
          <a:prstGeom prst="rect">
            <a:avLst/>
          </a:prstGeom>
          <a:noFill/>
        </p:spPr>
        <p:txBody>
          <a:bodyPr wrap="square" rtlCol="0">
            <a:spAutoFit/>
          </a:bodyPr>
          <a:lstStyle/>
          <a:p>
            <a:r>
              <a:rPr lang="en-GB" dirty="0">
                <a:latin typeface="+mn-lt"/>
              </a:rPr>
              <a:t>There is a new hierarchy of road users.</a:t>
            </a:r>
          </a:p>
          <a:p>
            <a:r>
              <a:rPr lang="en-GB" b="1" dirty="0">
                <a:solidFill>
                  <a:srgbClr val="00B050"/>
                </a:solidFill>
                <a:latin typeface="+mn-lt"/>
              </a:rPr>
              <a:t>(That means in order of importance.)</a:t>
            </a:r>
          </a:p>
          <a:p>
            <a:endParaRPr lang="en-GB" dirty="0">
              <a:latin typeface="+mn-lt"/>
            </a:endParaRPr>
          </a:p>
          <a:p>
            <a:pPr algn="l" fontAlgn="base">
              <a:buFont typeface="+mj-lt"/>
              <a:buAutoNum type="arabicPeriod"/>
            </a:pPr>
            <a:r>
              <a:rPr lang="en-GB" b="0" i="0" dirty="0">
                <a:effectLst/>
                <a:latin typeface="+mn-lt"/>
              </a:rPr>
              <a:t> Pedestrians.</a:t>
            </a:r>
            <a:br>
              <a:rPr lang="en-GB" b="0" i="0" dirty="0">
                <a:effectLst/>
                <a:latin typeface="+mn-lt"/>
              </a:rPr>
            </a:br>
            <a:endParaRPr lang="en-GB" b="0" i="0" dirty="0">
              <a:effectLst/>
              <a:latin typeface="+mn-lt"/>
            </a:endParaRPr>
          </a:p>
          <a:p>
            <a:pPr algn="l" fontAlgn="base">
              <a:buFont typeface="+mj-lt"/>
              <a:buAutoNum type="arabicPeriod"/>
            </a:pPr>
            <a:r>
              <a:rPr lang="en-GB" b="0" i="0" dirty="0">
                <a:effectLst/>
                <a:latin typeface="+mn-lt"/>
              </a:rPr>
              <a:t> Cyclists.</a:t>
            </a:r>
            <a:br>
              <a:rPr lang="en-GB" b="0" i="0" dirty="0">
                <a:effectLst/>
                <a:latin typeface="+mn-lt"/>
              </a:rPr>
            </a:br>
            <a:endParaRPr lang="en-GB" b="0" i="0" dirty="0">
              <a:effectLst/>
              <a:latin typeface="+mn-lt"/>
            </a:endParaRPr>
          </a:p>
          <a:p>
            <a:pPr algn="l" fontAlgn="base">
              <a:buFont typeface="+mj-lt"/>
              <a:buAutoNum type="arabicPeriod"/>
            </a:pPr>
            <a:r>
              <a:rPr lang="en-GB" b="0" i="0" dirty="0">
                <a:effectLst/>
                <a:latin typeface="+mn-lt"/>
              </a:rPr>
              <a:t> Horse riders.</a:t>
            </a:r>
            <a:br>
              <a:rPr lang="en-GB" b="0" i="0" dirty="0">
                <a:effectLst/>
                <a:latin typeface="+mn-lt"/>
              </a:rPr>
            </a:br>
            <a:endParaRPr lang="en-GB" b="0" i="0" dirty="0">
              <a:effectLst/>
              <a:latin typeface="+mn-lt"/>
            </a:endParaRPr>
          </a:p>
          <a:p>
            <a:pPr algn="l" fontAlgn="base">
              <a:buFont typeface="+mj-lt"/>
              <a:buAutoNum type="arabicPeriod"/>
            </a:pPr>
            <a:r>
              <a:rPr lang="en-GB" b="0" i="0" dirty="0">
                <a:effectLst/>
                <a:latin typeface="+mn-lt"/>
              </a:rPr>
              <a:t> Motorcyclists.</a:t>
            </a:r>
            <a:br>
              <a:rPr lang="en-GB" b="0" i="0" dirty="0">
                <a:effectLst/>
                <a:latin typeface="+mn-lt"/>
              </a:rPr>
            </a:br>
            <a:endParaRPr lang="en-GB" b="0" i="0" dirty="0">
              <a:effectLst/>
              <a:latin typeface="+mn-lt"/>
            </a:endParaRPr>
          </a:p>
          <a:p>
            <a:pPr algn="l" fontAlgn="base">
              <a:buFont typeface="+mj-lt"/>
              <a:buAutoNum type="arabicPeriod"/>
            </a:pPr>
            <a:r>
              <a:rPr lang="en-GB" b="0" i="0" dirty="0">
                <a:effectLst/>
                <a:latin typeface="+mn-lt"/>
              </a:rPr>
              <a:t> Cars/taxis.</a:t>
            </a:r>
            <a:br>
              <a:rPr lang="en-GB" b="0" i="0" dirty="0">
                <a:effectLst/>
                <a:latin typeface="+mn-lt"/>
              </a:rPr>
            </a:br>
            <a:endParaRPr lang="en-GB" b="0" i="0" dirty="0">
              <a:effectLst/>
              <a:latin typeface="+mn-lt"/>
            </a:endParaRPr>
          </a:p>
          <a:p>
            <a:pPr algn="l" fontAlgn="base">
              <a:buFont typeface="+mj-lt"/>
              <a:buAutoNum type="arabicPeriod"/>
            </a:pPr>
            <a:r>
              <a:rPr lang="en-GB" b="0" i="0" dirty="0">
                <a:effectLst/>
                <a:latin typeface="+mn-lt"/>
              </a:rPr>
              <a:t> Vans/minibuses.</a:t>
            </a:r>
            <a:br>
              <a:rPr lang="en-GB" b="0" i="0" dirty="0">
                <a:effectLst/>
                <a:latin typeface="+mn-lt"/>
              </a:rPr>
            </a:br>
            <a:endParaRPr lang="en-GB" b="0" i="0" dirty="0">
              <a:effectLst/>
              <a:latin typeface="+mn-lt"/>
            </a:endParaRPr>
          </a:p>
          <a:p>
            <a:pPr algn="l" fontAlgn="base">
              <a:buFont typeface="+mj-lt"/>
              <a:buAutoNum type="arabicPeriod"/>
            </a:pPr>
            <a:r>
              <a:rPr lang="en-GB" b="0" i="0" dirty="0">
                <a:effectLst/>
                <a:latin typeface="+mn-lt"/>
              </a:rPr>
              <a:t> Larger vehicles such as Heavy Goods Vehicles (HGVs) and buses.</a:t>
            </a:r>
          </a:p>
          <a:p>
            <a:endParaRPr lang="en-GB" dirty="0"/>
          </a:p>
        </p:txBody>
      </p:sp>
    </p:spTree>
    <p:extLst>
      <p:ext uri="{BB962C8B-B14F-4D97-AF65-F5344CB8AC3E}">
        <p14:creationId xmlns:p14="http://schemas.microsoft.com/office/powerpoint/2010/main" val="37540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down)">
                                      <p:cBhvr>
                                        <p:cTn id="7" dur="580">
                                          <p:stCondLst>
                                            <p:cond delay="0"/>
                                          </p:stCondLst>
                                        </p:cTn>
                                        <p:tgtEl>
                                          <p:spTgt spid="5">
                                            <p:txEl>
                                              <p:pRg st="3" end="3"/>
                                            </p:txEl>
                                          </p:spTgt>
                                        </p:tgtEl>
                                      </p:cBhvr>
                                    </p:animEffect>
                                    <p:anim calcmode="lin" valueType="num">
                                      <p:cBhvr>
                                        <p:cTn id="8"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3" end="3"/>
                                            </p:txEl>
                                          </p:spTgt>
                                        </p:tgtEl>
                                      </p:cBhvr>
                                      <p:to x="100000" y="60000"/>
                                    </p:animScale>
                                    <p:animScale>
                                      <p:cBhvr>
                                        <p:cTn id="14" dur="166" decel="50000">
                                          <p:stCondLst>
                                            <p:cond delay="676"/>
                                          </p:stCondLst>
                                        </p:cTn>
                                        <p:tgtEl>
                                          <p:spTgt spid="5">
                                            <p:txEl>
                                              <p:pRg st="3" end="3"/>
                                            </p:txEl>
                                          </p:spTgt>
                                        </p:tgtEl>
                                      </p:cBhvr>
                                      <p:to x="100000" y="100000"/>
                                    </p:animScale>
                                    <p:animScale>
                                      <p:cBhvr>
                                        <p:cTn id="15" dur="26">
                                          <p:stCondLst>
                                            <p:cond delay="1312"/>
                                          </p:stCondLst>
                                        </p:cTn>
                                        <p:tgtEl>
                                          <p:spTgt spid="5">
                                            <p:txEl>
                                              <p:pRg st="3" end="3"/>
                                            </p:txEl>
                                          </p:spTgt>
                                        </p:tgtEl>
                                      </p:cBhvr>
                                      <p:to x="100000" y="80000"/>
                                    </p:animScale>
                                    <p:animScale>
                                      <p:cBhvr>
                                        <p:cTn id="16" dur="166" decel="50000">
                                          <p:stCondLst>
                                            <p:cond delay="1338"/>
                                          </p:stCondLst>
                                        </p:cTn>
                                        <p:tgtEl>
                                          <p:spTgt spid="5">
                                            <p:txEl>
                                              <p:pRg st="3" end="3"/>
                                            </p:txEl>
                                          </p:spTgt>
                                        </p:tgtEl>
                                      </p:cBhvr>
                                      <p:to x="100000" y="100000"/>
                                    </p:animScale>
                                    <p:animScale>
                                      <p:cBhvr>
                                        <p:cTn id="17" dur="26">
                                          <p:stCondLst>
                                            <p:cond delay="1642"/>
                                          </p:stCondLst>
                                        </p:cTn>
                                        <p:tgtEl>
                                          <p:spTgt spid="5">
                                            <p:txEl>
                                              <p:pRg st="3" end="3"/>
                                            </p:txEl>
                                          </p:spTgt>
                                        </p:tgtEl>
                                      </p:cBhvr>
                                      <p:to x="100000" y="90000"/>
                                    </p:animScale>
                                    <p:animScale>
                                      <p:cBhvr>
                                        <p:cTn id="18" dur="166" decel="50000">
                                          <p:stCondLst>
                                            <p:cond delay="1668"/>
                                          </p:stCondLst>
                                        </p:cTn>
                                        <p:tgtEl>
                                          <p:spTgt spid="5">
                                            <p:txEl>
                                              <p:pRg st="3" end="3"/>
                                            </p:txEl>
                                          </p:spTgt>
                                        </p:tgtEl>
                                      </p:cBhvr>
                                      <p:to x="100000" y="100000"/>
                                    </p:animScale>
                                    <p:animScale>
                                      <p:cBhvr>
                                        <p:cTn id="19" dur="26">
                                          <p:stCondLst>
                                            <p:cond delay="1808"/>
                                          </p:stCondLst>
                                        </p:cTn>
                                        <p:tgtEl>
                                          <p:spTgt spid="5">
                                            <p:txEl>
                                              <p:pRg st="3" end="3"/>
                                            </p:txEl>
                                          </p:spTgt>
                                        </p:tgtEl>
                                      </p:cBhvr>
                                      <p:to x="100000" y="95000"/>
                                    </p:animScale>
                                    <p:animScale>
                                      <p:cBhvr>
                                        <p:cTn id="20" dur="166" decel="50000">
                                          <p:stCondLst>
                                            <p:cond delay="1834"/>
                                          </p:stCondLst>
                                        </p:cTn>
                                        <p:tgtEl>
                                          <p:spTgt spid="5">
                                            <p:txEl>
                                              <p:pRg st="3" end="3"/>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1)">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p:cTn id="3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fade">
                                      <p:cBhvr>
                                        <p:cTn id="44" dur="1000"/>
                                        <p:tgtEl>
                                          <p:spTgt spid="5">
                                            <p:txEl>
                                              <p:pRg st="7" end="7"/>
                                            </p:txEl>
                                          </p:spTgt>
                                        </p:tgtEl>
                                      </p:cBhvr>
                                    </p:animEffect>
                                    <p:anim calcmode="lin" valueType="num">
                                      <p:cBhvr>
                                        <p:cTn id="4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690783-5822-977C-A9DA-EF8AFD3562B0}"/>
              </a:ext>
            </a:extLst>
          </p:cNvPr>
          <p:cNvSpPr>
            <a:spLocks noGrp="1"/>
          </p:cNvSpPr>
          <p:nvPr>
            <p:ph type="title"/>
          </p:nvPr>
        </p:nvSpPr>
        <p:spPr>
          <a:xfrm>
            <a:off x="526773" y="387158"/>
            <a:ext cx="11018520" cy="755921"/>
          </a:xfrm>
        </p:spPr>
        <p:txBody>
          <a:bodyPr vert="horz" wrap="square" lIns="91440" tIns="45720" rIns="91440" bIns="45720" numCol="1" rtlCol="0" anchor="b" anchorCtr="0" compatLnSpc="1">
            <a:prstTxWarp prst="textNoShape">
              <a:avLst/>
            </a:prstTxWarp>
            <a:normAutofit/>
          </a:bodyPr>
          <a:lstStyle/>
          <a:p>
            <a:r>
              <a:rPr lang="en-GB" sz="4000" dirty="0"/>
              <a:t>Have you heard about The Dutch Reach?</a:t>
            </a:r>
            <a:endParaRPr lang="en-US" sz="4000" dirty="0"/>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33488"/>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D512AFC-939A-2E1F-8BED-9449B02F4880}"/>
              </a:ext>
            </a:extLst>
          </p:cNvPr>
          <p:cNvSpPr txBox="1"/>
          <p:nvPr/>
        </p:nvSpPr>
        <p:spPr>
          <a:xfrm>
            <a:off x="407901" y="1361522"/>
            <a:ext cx="11256264" cy="967957"/>
          </a:xfrm>
          <a:prstGeom prst="rect">
            <a:avLst/>
          </a:prstGeom>
          <a:noFill/>
        </p:spPr>
        <p:txBody>
          <a:bodyPr wrap="square" rtlCol="0">
            <a:spAutoFit/>
          </a:bodyPr>
          <a:lstStyle/>
          <a:p>
            <a:pPr algn="ctr">
              <a:lnSpc>
                <a:spcPct val="150000"/>
              </a:lnSpc>
            </a:pPr>
            <a:r>
              <a:rPr lang="en-GB" sz="2000" b="1" dirty="0">
                <a:solidFill>
                  <a:srgbClr val="00B050"/>
                </a:solidFill>
              </a:rPr>
              <a:t>Just before we go we would like to ask you to pass on a really important message to </a:t>
            </a:r>
          </a:p>
          <a:p>
            <a:pPr algn="ctr">
              <a:lnSpc>
                <a:spcPct val="150000"/>
              </a:lnSpc>
            </a:pPr>
            <a:r>
              <a:rPr lang="en-GB" sz="2000" b="1" dirty="0">
                <a:solidFill>
                  <a:srgbClr val="00B050"/>
                </a:solidFill>
              </a:rPr>
              <a:t>all the adults you know who drive a car.</a:t>
            </a:r>
          </a:p>
        </p:txBody>
      </p:sp>
      <p:sp>
        <p:nvSpPr>
          <p:cNvPr id="5" name="TextBox 4">
            <a:extLst>
              <a:ext uri="{FF2B5EF4-FFF2-40B4-BE49-F238E27FC236}">
                <a16:creationId xmlns:a16="http://schemas.microsoft.com/office/drawing/2014/main" id="{0F293C38-9574-FCEB-4877-9A9836932BE3}"/>
              </a:ext>
            </a:extLst>
          </p:cNvPr>
          <p:cNvSpPr txBox="1"/>
          <p:nvPr/>
        </p:nvSpPr>
        <p:spPr>
          <a:xfrm>
            <a:off x="7086849" y="2576288"/>
            <a:ext cx="4616594" cy="923330"/>
          </a:xfrm>
          <a:prstGeom prst="rect">
            <a:avLst/>
          </a:prstGeom>
          <a:noFill/>
        </p:spPr>
        <p:txBody>
          <a:bodyPr wrap="square" rtlCol="0">
            <a:spAutoFit/>
          </a:bodyPr>
          <a:lstStyle/>
          <a:p>
            <a:r>
              <a:rPr lang="en-GB" dirty="0"/>
              <a:t>It’s a way of getting out of a parked car to stop cyclists (and pedestrians) from being hit by car doors as they pass parked cars.</a:t>
            </a:r>
          </a:p>
        </p:txBody>
      </p:sp>
      <p:pic>
        <p:nvPicPr>
          <p:cNvPr id="9" name="Picture 8">
            <a:extLst>
              <a:ext uri="{FF2B5EF4-FFF2-40B4-BE49-F238E27FC236}">
                <a16:creationId xmlns:a16="http://schemas.microsoft.com/office/drawing/2014/main" id="{D63E1939-EEFF-9E60-5FA6-AA0F5597FD65}"/>
              </a:ext>
            </a:extLst>
          </p:cNvPr>
          <p:cNvPicPr>
            <a:picLocks noChangeAspect="1"/>
          </p:cNvPicPr>
          <p:nvPr/>
        </p:nvPicPr>
        <p:blipFill>
          <a:blip r:embed="rId2"/>
          <a:stretch>
            <a:fillRect/>
          </a:stretch>
        </p:blipFill>
        <p:spPr>
          <a:xfrm>
            <a:off x="556468" y="2329479"/>
            <a:ext cx="4864113" cy="3615872"/>
          </a:xfrm>
          <a:prstGeom prst="rect">
            <a:avLst/>
          </a:prstGeom>
        </p:spPr>
      </p:pic>
      <p:sp>
        <p:nvSpPr>
          <p:cNvPr id="10" name="TextBox 9">
            <a:extLst>
              <a:ext uri="{FF2B5EF4-FFF2-40B4-BE49-F238E27FC236}">
                <a16:creationId xmlns:a16="http://schemas.microsoft.com/office/drawing/2014/main" id="{E05F9318-61F0-5FDD-FAD2-C88F5B6D9CB2}"/>
              </a:ext>
            </a:extLst>
          </p:cNvPr>
          <p:cNvSpPr txBox="1"/>
          <p:nvPr/>
        </p:nvSpPr>
        <p:spPr>
          <a:xfrm>
            <a:off x="7086849" y="3695909"/>
            <a:ext cx="4486068" cy="923330"/>
          </a:xfrm>
          <a:prstGeom prst="rect">
            <a:avLst/>
          </a:prstGeom>
          <a:noFill/>
        </p:spPr>
        <p:txBody>
          <a:bodyPr wrap="square" rtlCol="0">
            <a:spAutoFit/>
          </a:bodyPr>
          <a:lstStyle/>
          <a:p>
            <a:r>
              <a:rPr lang="en-GB" dirty="0">
                <a:hlinkClick r:id="rId3"/>
              </a:rPr>
              <a:t>This short film will show you what we mean</a:t>
            </a:r>
            <a:endParaRPr lang="en-GB" dirty="0"/>
          </a:p>
          <a:p>
            <a:r>
              <a:rPr lang="en-GB" dirty="0"/>
              <a:t>https://youtu.be/WeM984dk220</a:t>
            </a:r>
          </a:p>
          <a:p>
            <a:endParaRPr lang="en-GB" dirty="0"/>
          </a:p>
        </p:txBody>
      </p:sp>
      <p:sp>
        <p:nvSpPr>
          <p:cNvPr id="12" name="TextBox 11">
            <a:extLst>
              <a:ext uri="{FF2B5EF4-FFF2-40B4-BE49-F238E27FC236}">
                <a16:creationId xmlns:a16="http://schemas.microsoft.com/office/drawing/2014/main" id="{9430DCF3-21D5-4D23-AF72-A6651467B405}"/>
              </a:ext>
            </a:extLst>
          </p:cNvPr>
          <p:cNvSpPr txBox="1"/>
          <p:nvPr/>
        </p:nvSpPr>
        <p:spPr>
          <a:xfrm>
            <a:off x="7086849" y="4769123"/>
            <a:ext cx="4952538" cy="646331"/>
          </a:xfrm>
          <a:prstGeom prst="rect">
            <a:avLst/>
          </a:prstGeom>
          <a:noFill/>
        </p:spPr>
        <p:txBody>
          <a:bodyPr wrap="square" rtlCol="0">
            <a:spAutoFit/>
          </a:bodyPr>
          <a:lstStyle/>
          <a:p>
            <a:r>
              <a:rPr lang="en-GB" dirty="0"/>
              <a:t>Don’t forget to practise The Dutch Reach so you remember it when you are a passenger in a car!</a:t>
            </a: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4"/>
          <a:stretch>
            <a:fillRect/>
          </a:stretch>
        </p:blipFill>
        <p:spPr>
          <a:xfrm>
            <a:off x="214173" y="5586241"/>
            <a:ext cx="777658" cy="1027328"/>
          </a:xfrm>
          <a:prstGeom prst="rect">
            <a:avLst/>
          </a:prstGeom>
        </p:spPr>
      </p:pic>
    </p:spTree>
    <p:extLst>
      <p:ext uri="{BB962C8B-B14F-4D97-AF65-F5344CB8AC3E}">
        <p14:creationId xmlns:p14="http://schemas.microsoft.com/office/powerpoint/2010/main" val="22326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Box 8">
            <a:extLst>
              <a:ext uri="{FF2B5EF4-FFF2-40B4-BE49-F238E27FC236}">
                <a16:creationId xmlns:a16="http://schemas.microsoft.com/office/drawing/2014/main" id="{7C82C685-AF51-1C17-D2B9-083CFDB46982}"/>
              </a:ext>
            </a:extLst>
          </p:cNvPr>
          <p:cNvSpPr txBox="1">
            <a:spLocks noChangeArrowheads="1"/>
          </p:cNvSpPr>
          <p:nvPr/>
        </p:nvSpPr>
        <p:spPr bwMode="auto">
          <a:xfrm>
            <a:off x="2279650" y="404814"/>
            <a:ext cx="7488238" cy="84023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5400" b="0" i="0" u="none" strike="noStrike" kern="1200" cap="none" spc="0" normalizeH="0" baseline="0" noProof="0" dirty="0">
                <a:ln>
                  <a:noFill/>
                </a:ln>
                <a:solidFill>
                  <a:prstClr val="black"/>
                </a:solidFill>
                <a:effectLst/>
                <a:uLnTx/>
                <a:uFillTx/>
                <a:latin typeface="Calibri"/>
                <a:ea typeface="+mn-ea"/>
                <a:cs typeface="+mn-cs"/>
              </a:rPr>
              <a:t>Your mission</a:t>
            </a:r>
          </a:p>
        </p:txBody>
      </p:sp>
      <p:pic>
        <p:nvPicPr>
          <p:cNvPr id="8198" name="Picture 6">
            <a:extLst>
              <a:ext uri="{FF2B5EF4-FFF2-40B4-BE49-F238E27FC236}">
                <a16:creationId xmlns:a16="http://schemas.microsoft.com/office/drawing/2014/main" id="{6CE1BDEB-7F36-4307-D308-AE42C6B5E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66017" y="5366107"/>
            <a:ext cx="108902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C34E6447-55FD-0E51-D361-330E688C1821}"/>
              </a:ext>
            </a:extLst>
          </p:cNvPr>
          <p:cNvSpPr>
            <a:spLocks noGrp="1"/>
          </p:cNvSpPr>
          <p:nvPr>
            <p:ph idx="1"/>
          </p:nvPr>
        </p:nvSpPr>
        <p:spPr>
          <a:xfrm>
            <a:off x="609600" y="1600200"/>
            <a:ext cx="10972800" cy="4525963"/>
          </a:xfrm>
        </p:spPr>
        <p:txBody>
          <a:bodyPr anchor="t">
            <a:normAutofit fontScale="92500" lnSpcReduction="10000"/>
          </a:bodyPr>
          <a:lstStyle/>
          <a:p>
            <a:r>
              <a:rPr lang="en-GB" sz="2200" b="1" dirty="0">
                <a:solidFill>
                  <a:srgbClr val="00B050"/>
                </a:solidFill>
              </a:rPr>
              <a:t>Be part of the I.M.P.S. team and help us to keep everyone safe.</a:t>
            </a:r>
            <a:br>
              <a:rPr lang="en-GB" sz="2200" b="1" dirty="0">
                <a:solidFill>
                  <a:srgbClr val="00B050"/>
                </a:solidFill>
              </a:rPr>
            </a:br>
            <a:endParaRPr lang="en-GB" sz="2200" b="1" dirty="0">
              <a:solidFill>
                <a:srgbClr val="00B050"/>
              </a:solidFill>
            </a:endParaRPr>
          </a:p>
          <a:p>
            <a:r>
              <a:rPr lang="en-GB" sz="2200" b="1" dirty="0">
                <a:solidFill>
                  <a:srgbClr val="00B050"/>
                </a:solidFill>
              </a:rPr>
              <a:t>Check your bike to make sure it’s safe to ride.</a:t>
            </a:r>
            <a:br>
              <a:rPr lang="en-GB" sz="2200" b="1" dirty="0">
                <a:solidFill>
                  <a:srgbClr val="00B050"/>
                </a:solidFill>
              </a:rPr>
            </a:br>
            <a:endParaRPr lang="en-GB" sz="2200" b="1" dirty="0">
              <a:solidFill>
                <a:srgbClr val="00B050"/>
              </a:solidFill>
            </a:endParaRPr>
          </a:p>
          <a:p>
            <a:r>
              <a:rPr lang="en-GB" sz="2200" b="1" dirty="0">
                <a:solidFill>
                  <a:srgbClr val="00B050"/>
                </a:solidFill>
              </a:rPr>
              <a:t>Make yourself and your bike visible.</a:t>
            </a:r>
            <a:br>
              <a:rPr lang="en-GB" sz="2200" b="1" dirty="0">
                <a:solidFill>
                  <a:srgbClr val="00B050"/>
                </a:solidFill>
              </a:rPr>
            </a:br>
            <a:endParaRPr lang="en-GB" sz="2200" b="1" dirty="0">
              <a:solidFill>
                <a:srgbClr val="00B050"/>
              </a:solidFill>
            </a:endParaRPr>
          </a:p>
          <a:p>
            <a:r>
              <a:rPr lang="en-GB" sz="2000" b="1" dirty="0">
                <a:solidFill>
                  <a:srgbClr val="00B050"/>
                </a:solidFill>
                <a:latin typeface="Roboto" panose="02000000000000000000" pitchFamily="2" charset="0"/>
              </a:rPr>
              <a:t>Wear a helmet and make a pact with your friends to always wear one.</a:t>
            </a:r>
            <a:br>
              <a:rPr lang="en-GB" sz="2000" b="1" dirty="0">
                <a:solidFill>
                  <a:srgbClr val="00B050"/>
                </a:solidFill>
                <a:latin typeface="Roboto" panose="02000000000000000000" pitchFamily="2" charset="0"/>
              </a:rPr>
            </a:br>
            <a:endParaRPr lang="en-GB" sz="2000" b="1" dirty="0">
              <a:solidFill>
                <a:srgbClr val="00B050"/>
              </a:solidFill>
              <a:latin typeface="Roboto" panose="02000000000000000000" pitchFamily="2" charset="0"/>
            </a:endParaRPr>
          </a:p>
          <a:p>
            <a:r>
              <a:rPr lang="en-GB" sz="2200" b="1" dirty="0">
                <a:solidFill>
                  <a:srgbClr val="00B050"/>
                </a:solidFill>
              </a:rPr>
              <a:t>Explain the Dutch Reach to all the adults you know.</a:t>
            </a:r>
            <a:br>
              <a:rPr lang="en-GB" sz="2200" b="1" dirty="0">
                <a:solidFill>
                  <a:srgbClr val="00B050"/>
                </a:solidFill>
              </a:rPr>
            </a:br>
            <a:endParaRPr lang="en-GB" sz="2200" b="1" dirty="0">
              <a:solidFill>
                <a:srgbClr val="00B050"/>
              </a:solidFill>
            </a:endParaRPr>
          </a:p>
          <a:p>
            <a:r>
              <a:rPr lang="en-GB" sz="2200" b="1" dirty="0">
                <a:solidFill>
                  <a:srgbClr val="00B050"/>
                </a:solidFill>
              </a:rPr>
              <a:t>Let us know what sort of </a:t>
            </a:r>
            <a:r>
              <a:rPr lang="en-GB" sz="2200" b="1" dirty="0" err="1">
                <a:solidFill>
                  <a:srgbClr val="00B050"/>
                </a:solidFill>
              </a:rPr>
              <a:t>IMPact</a:t>
            </a:r>
            <a:r>
              <a:rPr lang="en-GB" sz="2200" b="1" dirty="0">
                <a:solidFill>
                  <a:srgbClr val="00B050"/>
                </a:solidFill>
              </a:rPr>
              <a:t> you make on safety.</a:t>
            </a:r>
            <a:br>
              <a:rPr lang="en-GB" sz="2200" b="1" dirty="0">
                <a:solidFill>
                  <a:srgbClr val="00B050"/>
                </a:solidFill>
              </a:rPr>
            </a:br>
            <a:endParaRPr lang="en-GB" sz="2200" b="1" dirty="0">
              <a:solidFill>
                <a:srgbClr val="00B050"/>
              </a:solidFill>
            </a:endParaRPr>
          </a:p>
          <a:p>
            <a:r>
              <a:rPr lang="en-GB" sz="2200" b="1" dirty="0">
                <a:solidFill>
                  <a:srgbClr val="00B050"/>
                </a:solidFill>
              </a:rPr>
              <a:t>Send us some photographs of what you do to make yourselves cycle safe.</a:t>
            </a:r>
          </a:p>
          <a:p>
            <a:pPr marL="0" indent="0">
              <a:buNone/>
            </a:pPr>
            <a:r>
              <a:rPr lang="en-GB" sz="2200" b="1" dirty="0">
                <a:solidFill>
                  <a:srgbClr val="00B050"/>
                </a:solidFill>
              </a:rPr>
              <a:t> </a:t>
            </a:r>
          </a:p>
        </p:txBody>
      </p:sp>
    </p:spTree>
    <p:extLst>
      <p:ext uri="{BB962C8B-B14F-4D97-AF65-F5344CB8AC3E}">
        <p14:creationId xmlns:p14="http://schemas.microsoft.com/office/powerpoint/2010/main" val="37267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690783-5822-977C-A9DA-EF8AFD3562B0}"/>
              </a:ext>
            </a:extLst>
          </p:cNvPr>
          <p:cNvSpPr>
            <a:spLocks noGrp="1"/>
          </p:cNvSpPr>
          <p:nvPr>
            <p:ph type="title"/>
          </p:nvPr>
        </p:nvSpPr>
        <p:spPr>
          <a:xfrm>
            <a:off x="526773" y="387158"/>
            <a:ext cx="11018520" cy="755921"/>
          </a:xfrm>
        </p:spPr>
        <p:txBody>
          <a:bodyPr vert="horz" wrap="square" lIns="91440" tIns="45720" rIns="91440" bIns="45720" numCol="1" rtlCol="0" anchor="b" anchorCtr="0" compatLnSpc="1">
            <a:prstTxWarp prst="textNoShape">
              <a:avLst/>
            </a:prstTxWarp>
            <a:normAutofit/>
          </a:bodyPr>
          <a:lstStyle/>
          <a:p>
            <a:r>
              <a:rPr lang="en-US" sz="4000" dirty="0"/>
              <a:t>Quiz</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8032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2"/>
          <a:stretch>
            <a:fillRect/>
          </a:stretch>
        </p:blipFill>
        <p:spPr>
          <a:xfrm>
            <a:off x="214173" y="5586241"/>
            <a:ext cx="777658" cy="1027328"/>
          </a:xfrm>
          <a:prstGeom prst="rect">
            <a:avLst/>
          </a:prstGeom>
        </p:spPr>
      </p:pic>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04880B-71E0-BF70-0F96-6037B1A385F9}"/>
              </a:ext>
            </a:extLst>
          </p:cNvPr>
          <p:cNvSpPr>
            <a:spLocks noGrp="1"/>
          </p:cNvSpPr>
          <p:nvPr>
            <p:ph idx="1"/>
          </p:nvPr>
        </p:nvSpPr>
        <p:spPr>
          <a:xfrm>
            <a:off x="572493" y="1622598"/>
            <a:ext cx="9494296" cy="4119172"/>
          </a:xfrm>
        </p:spPr>
        <p:txBody>
          <a:bodyPr anchor="t">
            <a:normAutofit/>
          </a:bodyPr>
          <a:lstStyle/>
          <a:p>
            <a:pPr marL="0" indent="0">
              <a:buNone/>
            </a:pPr>
            <a:r>
              <a:rPr lang="en-GB" sz="2200" dirty="0"/>
              <a:t>See if you can answer these short questions.</a:t>
            </a:r>
          </a:p>
          <a:p>
            <a:pPr marL="0" indent="0">
              <a:buNone/>
            </a:pPr>
            <a:r>
              <a:rPr lang="en-GB" sz="2200" dirty="0"/>
              <a:t>1. Name 3 things you can do to make your cycling safer.</a:t>
            </a:r>
          </a:p>
          <a:p>
            <a:pPr marL="0" indent="0">
              <a:buNone/>
            </a:pPr>
            <a:r>
              <a:rPr lang="en-GB" sz="2200" dirty="0">
                <a:solidFill>
                  <a:srgbClr val="0070C0"/>
                </a:solidFill>
              </a:rPr>
              <a:t>    Have a look at slide number 5 &amp; 6.</a:t>
            </a:r>
          </a:p>
          <a:p>
            <a:pPr marL="0" indent="0">
              <a:buNone/>
            </a:pPr>
            <a:r>
              <a:rPr lang="en-GB" sz="2200" dirty="0"/>
              <a:t>2. Name 3 things to make yourself more visible on your bike.</a:t>
            </a:r>
          </a:p>
          <a:p>
            <a:pPr marL="0" indent="0">
              <a:buNone/>
            </a:pPr>
            <a:r>
              <a:rPr lang="en-GB" sz="2200" dirty="0">
                <a:solidFill>
                  <a:srgbClr val="0070C0"/>
                </a:solidFill>
              </a:rPr>
              <a:t>    Have a look at slide number 8.</a:t>
            </a:r>
          </a:p>
          <a:p>
            <a:pPr marL="0" indent="0">
              <a:buNone/>
            </a:pPr>
            <a:r>
              <a:rPr lang="en-GB" sz="2200" dirty="0"/>
              <a:t>3. What is the Dutch Reach?</a:t>
            </a:r>
          </a:p>
          <a:p>
            <a:pPr marL="0" indent="0">
              <a:buNone/>
            </a:pPr>
            <a:r>
              <a:rPr lang="en-GB" sz="2200" dirty="0">
                <a:solidFill>
                  <a:srgbClr val="0070C0"/>
                </a:solidFill>
              </a:rPr>
              <a:t>    Have a look at slide number 12. </a:t>
            </a:r>
          </a:p>
          <a:p>
            <a:pPr marL="0" indent="0">
              <a:buNone/>
            </a:pPr>
            <a:r>
              <a:rPr lang="en-GB" sz="2200" dirty="0"/>
              <a:t>4. In the new highway code hierarchy who is most important on the roads? </a:t>
            </a:r>
          </a:p>
          <a:p>
            <a:pPr marL="0" indent="0">
              <a:buNone/>
            </a:pPr>
            <a:r>
              <a:rPr lang="en-GB" sz="2200" dirty="0"/>
              <a:t>    </a:t>
            </a:r>
            <a:r>
              <a:rPr lang="en-GB" sz="2200" dirty="0">
                <a:solidFill>
                  <a:srgbClr val="0070C0"/>
                </a:solidFill>
              </a:rPr>
              <a:t>Pedestrians.</a:t>
            </a:r>
          </a:p>
        </p:txBody>
      </p:sp>
    </p:spTree>
    <p:extLst>
      <p:ext uri="{BB962C8B-B14F-4D97-AF65-F5344CB8AC3E}">
        <p14:creationId xmlns:p14="http://schemas.microsoft.com/office/powerpoint/2010/main" val="388111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58952" y="461772"/>
            <a:ext cx="6894576" cy="1783080"/>
          </a:xfrm>
        </p:spPr>
        <p:txBody>
          <a:bodyPr vert="horz" wrap="square" lIns="91440" tIns="45720" rIns="91440" bIns="45720" numCol="1" rtlCol="0" anchor="b" anchorCtr="0" compatLnSpc="1">
            <a:prstTxWarp prst="textNoShape">
              <a:avLst/>
            </a:prstTxWarp>
            <a:normAutofit/>
          </a:bodyPr>
          <a:lstStyle/>
          <a:p>
            <a:r>
              <a:rPr lang="en-US" sz="5400" dirty="0"/>
              <a:t>Thank you</a:t>
            </a:r>
          </a:p>
        </p:txBody>
      </p:sp>
      <p:sp>
        <p:nvSpPr>
          <p:cNvPr id="615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40080" y="2706624"/>
            <a:ext cx="6894576" cy="348386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792454" y="5466588"/>
            <a:ext cx="837972" cy="110145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F9EE7AD8-564D-7B6B-53A1-5F602D88538D}"/>
              </a:ext>
            </a:extLst>
          </p:cNvPr>
          <p:cNvSpPr txBox="1"/>
          <p:nvPr/>
        </p:nvSpPr>
        <p:spPr>
          <a:xfrm>
            <a:off x="5948412" y="3246740"/>
            <a:ext cx="319799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0" i="0" u="none" strike="noStrike" kern="1200" cap="none" spc="0" normalizeH="0" baseline="0" noProof="0" dirty="0">
                <a:ln>
                  <a:noFill/>
                </a:ln>
                <a:solidFill>
                  <a:prstClr val="black"/>
                </a:solidFill>
                <a:effectLst/>
                <a:uLnTx/>
                <a:uFillTx/>
                <a:latin typeface="Calibri" panose="020F0502020204030204"/>
                <a:ea typeface="+mn-ea"/>
                <a:cs typeface="+mn-cs"/>
              </a:rPr>
              <a:t>Don’t forget to let I.M.P.S. know all about your missions! </a:t>
            </a:r>
          </a:p>
        </p:txBody>
      </p:sp>
    </p:spTree>
    <p:extLst>
      <p:ext uri="{BB962C8B-B14F-4D97-AF65-F5344CB8AC3E}">
        <p14:creationId xmlns:p14="http://schemas.microsoft.com/office/powerpoint/2010/main" val="293433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1C931C-71BF-F67B-442D-249B5FAB0E78}"/>
              </a:ext>
            </a:extLst>
          </p:cNvPr>
          <p:cNvPicPr>
            <a:picLocks noGrp="1" noChangeAspect="1"/>
          </p:cNvPicPr>
          <p:nvPr>
            <p:ph idx="1"/>
          </p:nvPr>
        </p:nvPicPr>
        <p:blipFill>
          <a:blip r:embed="rId2"/>
          <a:stretch>
            <a:fillRect/>
          </a:stretch>
        </p:blipFill>
        <p:spPr>
          <a:xfrm>
            <a:off x="3878980" y="1089610"/>
            <a:ext cx="4109987" cy="5397782"/>
          </a:xfrm>
          <a:prstGeom prst="rect">
            <a:avLst/>
          </a:prstGeom>
        </p:spPr>
      </p:pic>
    </p:spTree>
    <p:extLst>
      <p:ext uri="{BB962C8B-B14F-4D97-AF65-F5344CB8AC3E}">
        <p14:creationId xmlns:p14="http://schemas.microsoft.com/office/powerpoint/2010/main" val="100727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4">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8CB78E-FAE2-53EB-B79F-FC3AB7BB3B3F}"/>
              </a:ext>
            </a:extLst>
          </p:cNvPr>
          <p:cNvSpPr>
            <a:spLocks noGrp="1"/>
          </p:cNvSpPr>
          <p:nvPr>
            <p:ph type="title"/>
          </p:nvPr>
        </p:nvSpPr>
        <p:spPr>
          <a:xfrm>
            <a:off x="5759354" y="457202"/>
            <a:ext cx="5337271" cy="1835911"/>
          </a:xfrm>
        </p:spPr>
        <p:txBody>
          <a:bodyPr anchor="b">
            <a:normAutofit/>
          </a:bodyPr>
          <a:lstStyle/>
          <a:p>
            <a:r>
              <a:rPr lang="en-GB" sz="5400" dirty="0">
                <a:solidFill>
                  <a:srgbClr val="FFFFFF"/>
                </a:solidFill>
              </a:rPr>
              <a:t>Welcome to the I.M.P.S. team! </a:t>
            </a:r>
          </a:p>
        </p:txBody>
      </p:sp>
      <p:sp>
        <p:nvSpPr>
          <p:cNvPr id="27"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93BFAA-CAE5-1704-89F9-54E200E5C43D}"/>
              </a:ext>
            </a:extLst>
          </p:cNvPr>
          <p:cNvSpPr>
            <a:spLocks noGrp="1"/>
          </p:cNvSpPr>
          <p:nvPr>
            <p:ph idx="1"/>
          </p:nvPr>
        </p:nvSpPr>
        <p:spPr>
          <a:xfrm>
            <a:off x="5759355" y="2798065"/>
            <a:ext cx="5461095" cy="3417611"/>
          </a:xfrm>
        </p:spPr>
        <p:txBody>
          <a:bodyPr anchor="t">
            <a:normAutofit/>
          </a:bodyPr>
          <a:lstStyle/>
          <a:p>
            <a:pPr marL="0" indent="0">
              <a:buNone/>
            </a:pPr>
            <a:r>
              <a:rPr lang="en-GB" sz="1700" dirty="0">
                <a:solidFill>
                  <a:srgbClr val="FFFFFF"/>
                </a:solidFill>
              </a:rPr>
              <a:t>Now you are in year 6 you automatically become a member of the I.M.P.S. team!</a:t>
            </a:r>
          </a:p>
          <a:p>
            <a:pPr marL="0" indent="0">
              <a:buNone/>
            </a:pPr>
            <a:r>
              <a:rPr lang="en-GB" sz="1700" dirty="0">
                <a:solidFill>
                  <a:srgbClr val="FFFFFF"/>
                </a:solidFill>
              </a:rPr>
              <a:t>I.M.P.S. is a special programme that teaches you how to be responsible for the risks you take and how to make them safer. It also teaches you what to do in an emergency. </a:t>
            </a:r>
          </a:p>
          <a:p>
            <a:pPr marL="0" indent="0">
              <a:buNone/>
            </a:pPr>
            <a:endParaRPr lang="en-GB" sz="1700" dirty="0">
              <a:solidFill>
                <a:srgbClr val="FFFFFF"/>
              </a:solidFill>
            </a:endParaRPr>
          </a:p>
          <a:p>
            <a:pPr marL="0" indent="0">
              <a:buNone/>
            </a:pPr>
            <a:r>
              <a:rPr lang="en-GB" sz="1700" dirty="0">
                <a:solidFill>
                  <a:srgbClr val="FFFFFF"/>
                </a:solidFill>
              </a:rPr>
              <a:t>Every month we are going to give you an I.M.P.S. mission to complete. We would love it if you let us know what you do at your school and send us some images.</a:t>
            </a:r>
          </a:p>
        </p:txBody>
      </p:sp>
      <p:sp>
        <p:nvSpPr>
          <p:cNvPr id="6" name="TextBox 5">
            <a:extLst>
              <a:ext uri="{FF2B5EF4-FFF2-40B4-BE49-F238E27FC236}">
                <a16:creationId xmlns:a16="http://schemas.microsoft.com/office/drawing/2014/main" id="{79324561-A9C6-CF49-EF2B-A9F48B357AEB}"/>
              </a:ext>
            </a:extLst>
          </p:cNvPr>
          <p:cNvSpPr txBox="1"/>
          <p:nvPr/>
        </p:nvSpPr>
        <p:spPr>
          <a:xfrm>
            <a:off x="486562" y="6176964"/>
            <a:ext cx="105155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Find out more about I.M.P.S.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www.impsweb.co.uk</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Your teacher will do some lessons with you and book a visit from our I.M.P.S. trainers to teach you lots of useful emergency skills. </a:t>
            </a:r>
          </a:p>
        </p:txBody>
      </p:sp>
      <p:pic>
        <p:nvPicPr>
          <p:cNvPr id="10" name="Picture 9" descr="A cartoon of a person&#10;&#10;Description automatically generated with low confidence">
            <a:extLst>
              <a:ext uri="{FF2B5EF4-FFF2-40B4-BE49-F238E27FC236}">
                <a16:creationId xmlns:a16="http://schemas.microsoft.com/office/drawing/2014/main" id="{4F226510-7A7F-6C94-D386-DAF5A0D56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39" y="1148348"/>
            <a:ext cx="3925768" cy="4780627"/>
          </a:xfrm>
          <a:prstGeom prst="rect">
            <a:avLst/>
          </a:prstGeom>
        </p:spPr>
      </p:pic>
    </p:spTree>
    <p:extLst>
      <p:ext uri="{BB962C8B-B14F-4D97-AF65-F5344CB8AC3E}">
        <p14:creationId xmlns:p14="http://schemas.microsoft.com/office/powerpoint/2010/main" val="235411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690783-5822-977C-A9DA-EF8AFD3562B0}"/>
              </a:ext>
            </a:extLst>
          </p:cNvPr>
          <p:cNvSpPr>
            <a:spLocks noGrp="1"/>
          </p:cNvSpPr>
          <p:nvPr>
            <p:ph type="title"/>
          </p:nvPr>
        </p:nvSpPr>
        <p:spPr>
          <a:xfrm>
            <a:off x="526773" y="387158"/>
            <a:ext cx="11018520" cy="755921"/>
          </a:xfrm>
        </p:spPr>
        <p:txBody>
          <a:bodyPr vert="horz" wrap="square" lIns="91440" tIns="45720" rIns="91440" bIns="45720" numCol="1" rtlCol="0" anchor="b" anchorCtr="0" compatLnSpc="1">
            <a:prstTxWarp prst="textNoShape">
              <a:avLst/>
            </a:prstTxWarp>
            <a:normAutofit/>
          </a:bodyPr>
          <a:lstStyle/>
          <a:p>
            <a:r>
              <a:rPr lang="en-US" sz="4000" dirty="0"/>
              <a:t>Cycle safety</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187768"/>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358925BC-0FD3-A33B-DDEF-53858ED54AAF}"/>
              </a:ext>
            </a:extLst>
          </p:cNvPr>
          <p:cNvSpPr>
            <a:spLocks noGrp="1"/>
          </p:cNvSpPr>
          <p:nvPr>
            <p:ph idx="1"/>
          </p:nvPr>
        </p:nvSpPr>
        <p:spPr>
          <a:xfrm>
            <a:off x="7454321" y="1569273"/>
            <a:ext cx="4210906" cy="1022289"/>
          </a:xfrm>
        </p:spPr>
        <p:txBody>
          <a:bodyPr/>
          <a:lstStyle/>
          <a:p>
            <a:pPr marL="0" indent="0">
              <a:lnSpc>
                <a:spcPct val="150000"/>
              </a:lnSpc>
              <a:buNone/>
            </a:pPr>
            <a:r>
              <a:rPr lang="en-GB" sz="1800" dirty="0"/>
              <a:t>Now the evenings are getting lighter and the weather is improving, you might be thinking about getting your bike out if you are lucky enough to own one.</a:t>
            </a:r>
          </a:p>
          <a:p>
            <a:pPr marL="0" indent="0">
              <a:buFont typeface="Arial" panose="020B0604020202020204" pitchFamily="34" charset="0"/>
              <a:buNone/>
            </a:pPr>
            <a:endParaRPr lang="en-GB" altLang="en-US" sz="1800" dirty="0"/>
          </a:p>
        </p:txBody>
      </p:sp>
      <p:pic>
        <p:nvPicPr>
          <p:cNvPr id="3" name="Picture 2">
            <a:extLst>
              <a:ext uri="{FF2B5EF4-FFF2-40B4-BE49-F238E27FC236}">
                <a16:creationId xmlns:a16="http://schemas.microsoft.com/office/drawing/2014/main" id="{B6029971-7C53-FA43-DEEF-C1301F4459A9}"/>
              </a:ext>
            </a:extLst>
          </p:cNvPr>
          <p:cNvPicPr>
            <a:picLocks noChangeAspect="1"/>
          </p:cNvPicPr>
          <p:nvPr/>
        </p:nvPicPr>
        <p:blipFill>
          <a:blip r:embed="rId2"/>
          <a:stretch>
            <a:fillRect/>
          </a:stretch>
        </p:blipFill>
        <p:spPr>
          <a:xfrm>
            <a:off x="526773" y="1569273"/>
            <a:ext cx="6473785" cy="4254202"/>
          </a:xfrm>
          <a:prstGeom prst="rect">
            <a:avLst/>
          </a:prstGeom>
        </p:spPr>
      </p:pic>
      <p:sp>
        <p:nvSpPr>
          <p:cNvPr id="5" name="TextBox 4">
            <a:extLst>
              <a:ext uri="{FF2B5EF4-FFF2-40B4-BE49-F238E27FC236}">
                <a16:creationId xmlns:a16="http://schemas.microsoft.com/office/drawing/2014/main" id="{FA37DE19-522C-4BEC-82B7-0B84CF1D2C2A}"/>
              </a:ext>
            </a:extLst>
          </p:cNvPr>
          <p:cNvSpPr txBox="1"/>
          <p:nvPr/>
        </p:nvSpPr>
        <p:spPr>
          <a:xfrm>
            <a:off x="7454321" y="3753683"/>
            <a:ext cx="4210906" cy="880369"/>
          </a:xfrm>
          <a:prstGeom prst="rect">
            <a:avLst/>
          </a:prstGeom>
          <a:noFill/>
          <a:ln w="63500">
            <a:solidFill>
              <a:srgbClr val="00B050"/>
            </a:solid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50000"/>
              </a:lnSpc>
            </a:pPr>
            <a:r>
              <a:rPr lang="en-GB" dirty="0"/>
              <a:t>Here at I.M.P.S. we want you stay as safe as necessary and not as safe as possible.  </a:t>
            </a:r>
          </a:p>
        </p:txBody>
      </p:sp>
      <p:sp>
        <p:nvSpPr>
          <p:cNvPr id="9" name="TextBox 7">
            <a:extLst>
              <a:ext uri="{FF2B5EF4-FFF2-40B4-BE49-F238E27FC236}">
                <a16:creationId xmlns:a16="http://schemas.microsoft.com/office/drawing/2014/main" id="{6D1ECC9D-B84C-47D5-92D1-49BB3052B779}"/>
              </a:ext>
            </a:extLst>
          </p:cNvPr>
          <p:cNvSpPr txBox="1"/>
          <p:nvPr/>
        </p:nvSpPr>
        <p:spPr>
          <a:xfrm>
            <a:off x="7446105" y="5125236"/>
            <a:ext cx="4099188" cy="40011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GB" sz="2000" b="1" dirty="0">
                <a:solidFill>
                  <a:srgbClr val="00B050"/>
                </a:solidFill>
              </a:rPr>
              <a:t>Does that make sense?</a:t>
            </a:r>
          </a:p>
        </p:txBody>
      </p:sp>
      <p:sp>
        <p:nvSpPr>
          <p:cNvPr id="10" name="TextBox 9">
            <a:extLst>
              <a:ext uri="{FF2B5EF4-FFF2-40B4-BE49-F238E27FC236}">
                <a16:creationId xmlns:a16="http://schemas.microsoft.com/office/drawing/2014/main" id="{321F490C-6BDA-609C-B43B-E14A9D09B1B5}"/>
              </a:ext>
            </a:extLst>
          </p:cNvPr>
          <p:cNvSpPr txBox="1"/>
          <p:nvPr/>
        </p:nvSpPr>
        <p:spPr>
          <a:xfrm>
            <a:off x="1377950" y="5895356"/>
            <a:ext cx="9026424" cy="646331"/>
          </a:xfrm>
          <a:prstGeom prst="rect">
            <a:avLst/>
          </a:prstGeom>
          <a:noFill/>
        </p:spPr>
        <p:txBody>
          <a:bodyPr wrap="square" rtlCol="0">
            <a:spAutoFit/>
          </a:bodyPr>
          <a:lstStyle/>
          <a:p>
            <a:r>
              <a:rPr lang="en-GB" dirty="0"/>
              <a:t>What we mean is that we still want you to take risks which are part of learning about life and having fun, but we want you to take safer risks and reduce potential injuries.</a:t>
            </a: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3"/>
          <a:stretch>
            <a:fillRect/>
          </a:stretch>
        </p:blipFill>
        <p:spPr>
          <a:xfrm>
            <a:off x="214173" y="5586241"/>
            <a:ext cx="777658" cy="1027328"/>
          </a:xfrm>
          <a:prstGeom prst="rect">
            <a:avLst/>
          </a:prstGeom>
        </p:spPr>
      </p:pic>
    </p:spTree>
    <p:extLst>
      <p:ext uri="{BB962C8B-B14F-4D97-AF65-F5344CB8AC3E}">
        <p14:creationId xmlns:p14="http://schemas.microsoft.com/office/powerpoint/2010/main" val="15895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690783-5822-977C-A9DA-EF8AFD3562B0}"/>
              </a:ext>
            </a:extLst>
          </p:cNvPr>
          <p:cNvSpPr>
            <a:spLocks noGrp="1"/>
          </p:cNvSpPr>
          <p:nvPr>
            <p:ph type="title"/>
          </p:nvPr>
        </p:nvSpPr>
        <p:spPr>
          <a:xfrm>
            <a:off x="526773" y="387158"/>
            <a:ext cx="11018520" cy="755921"/>
          </a:xfrm>
        </p:spPr>
        <p:txBody>
          <a:bodyPr vert="horz" wrap="square" lIns="91440" tIns="45720" rIns="91440" bIns="45720" numCol="1" rtlCol="0" anchor="b" anchorCtr="0" compatLnSpc="1">
            <a:prstTxWarp prst="textNoShape">
              <a:avLst/>
            </a:prstTxWarp>
            <a:normAutofit/>
          </a:bodyPr>
          <a:lstStyle/>
          <a:p>
            <a:r>
              <a:rPr lang="en-US" sz="4000" dirty="0"/>
              <a:t>Getting on your bike</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243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4"/>
          <a:stretch>
            <a:fillRect/>
          </a:stretch>
        </p:blipFill>
        <p:spPr>
          <a:xfrm>
            <a:off x="214173" y="5586241"/>
            <a:ext cx="777658" cy="1027328"/>
          </a:xfrm>
          <a:prstGeom prst="rect">
            <a:avLst/>
          </a:prstGeom>
        </p:spPr>
      </p:pic>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Media1 cycle safety">
            <a:hlinkClick r:id="" action="ppaction://media"/>
            <a:extLst>
              <a:ext uri="{FF2B5EF4-FFF2-40B4-BE49-F238E27FC236}">
                <a16:creationId xmlns:a16="http://schemas.microsoft.com/office/drawing/2014/main" id="{A1779A16-45ED-1F1B-ABDC-66D2ABFCEE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3002" y="1477588"/>
            <a:ext cx="6045814" cy="3401155"/>
          </a:xfrm>
        </p:spPr>
      </p:pic>
      <p:sp>
        <p:nvSpPr>
          <p:cNvPr id="9" name="TextBox 8">
            <a:extLst>
              <a:ext uri="{FF2B5EF4-FFF2-40B4-BE49-F238E27FC236}">
                <a16:creationId xmlns:a16="http://schemas.microsoft.com/office/drawing/2014/main" id="{DB3252AC-B1FA-CAC4-B47A-273B7F540A8E}"/>
              </a:ext>
            </a:extLst>
          </p:cNvPr>
          <p:cNvSpPr txBox="1"/>
          <p:nvPr/>
        </p:nvSpPr>
        <p:spPr>
          <a:xfrm>
            <a:off x="7253762" y="1900372"/>
            <a:ext cx="4335236" cy="923330"/>
          </a:xfrm>
          <a:prstGeom prst="rect">
            <a:avLst/>
          </a:prstGeom>
          <a:noFill/>
        </p:spPr>
        <p:txBody>
          <a:bodyPr wrap="square" rtlCol="0">
            <a:spAutoFit/>
          </a:bodyPr>
          <a:lstStyle/>
          <a:p>
            <a:r>
              <a:rPr lang="en-GB" dirty="0"/>
              <a:t>First of all, have a group chat and decide what you could do to make your cycle rides safer.</a:t>
            </a:r>
          </a:p>
        </p:txBody>
      </p:sp>
      <p:sp>
        <p:nvSpPr>
          <p:cNvPr id="10" name="TextBox 9">
            <a:extLst>
              <a:ext uri="{FF2B5EF4-FFF2-40B4-BE49-F238E27FC236}">
                <a16:creationId xmlns:a16="http://schemas.microsoft.com/office/drawing/2014/main" id="{3A12D098-C765-C261-DB63-416E38AD4F50}"/>
              </a:ext>
            </a:extLst>
          </p:cNvPr>
          <p:cNvSpPr txBox="1"/>
          <p:nvPr/>
        </p:nvSpPr>
        <p:spPr>
          <a:xfrm>
            <a:off x="7253762" y="3429000"/>
            <a:ext cx="4335236" cy="1200329"/>
          </a:xfrm>
          <a:prstGeom prst="rect">
            <a:avLst/>
          </a:prstGeom>
          <a:noFill/>
        </p:spPr>
        <p:txBody>
          <a:bodyPr wrap="square" rtlCol="0">
            <a:spAutoFit/>
          </a:bodyPr>
          <a:lstStyle/>
          <a:p>
            <a:r>
              <a:rPr lang="en-GB" dirty="0"/>
              <a:t>If you don’t ride a bike we still want you to give your ideas. </a:t>
            </a:r>
          </a:p>
          <a:p>
            <a:endParaRPr lang="en-GB" dirty="0"/>
          </a:p>
          <a:p>
            <a:r>
              <a:rPr lang="en-GB" b="1" dirty="0">
                <a:solidFill>
                  <a:srgbClr val="00B050"/>
                </a:solidFill>
              </a:rPr>
              <a:t>You are one of the I.M.P.S. team after all!</a:t>
            </a:r>
          </a:p>
        </p:txBody>
      </p:sp>
      <p:sp>
        <p:nvSpPr>
          <p:cNvPr id="12" name="TextBox 11">
            <a:extLst>
              <a:ext uri="{FF2B5EF4-FFF2-40B4-BE49-F238E27FC236}">
                <a16:creationId xmlns:a16="http://schemas.microsoft.com/office/drawing/2014/main" id="{19A6D6D7-AFD4-3489-FFB3-8D7036D7D168}"/>
              </a:ext>
            </a:extLst>
          </p:cNvPr>
          <p:cNvSpPr txBox="1"/>
          <p:nvPr/>
        </p:nvSpPr>
        <p:spPr>
          <a:xfrm>
            <a:off x="1163781" y="5781170"/>
            <a:ext cx="9522691" cy="369332"/>
          </a:xfrm>
          <a:prstGeom prst="rect">
            <a:avLst/>
          </a:prstGeom>
          <a:noFill/>
        </p:spPr>
        <p:txBody>
          <a:bodyPr wrap="square" rtlCol="0">
            <a:spAutoFit/>
          </a:bodyPr>
          <a:lstStyle/>
          <a:p>
            <a:r>
              <a:rPr lang="en-GB" dirty="0"/>
              <a:t>Write your ideas down and share them with the others in your group.</a:t>
            </a:r>
          </a:p>
        </p:txBody>
      </p:sp>
    </p:spTree>
    <p:extLst>
      <p:ext uri="{BB962C8B-B14F-4D97-AF65-F5344CB8AC3E}">
        <p14:creationId xmlns:p14="http://schemas.microsoft.com/office/powerpoint/2010/main" val="7149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5"/>
                </p:tgtEl>
              </p:cMediaNode>
            </p:video>
          </p:childTnLst>
        </p:cTn>
      </p:par>
    </p:tnLst>
    <p:bldLst>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accent2"/>
          </a:solidFill>
          <a:ln w="0">
            <a:solidFill>
              <a:schemeClr val="accent2"/>
            </a:solid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2">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690783-5822-977C-A9DA-EF8AFD3562B0}"/>
              </a:ext>
            </a:extLst>
          </p:cNvPr>
          <p:cNvSpPr>
            <a:spLocks noGrp="1"/>
          </p:cNvSpPr>
          <p:nvPr>
            <p:ph type="title"/>
          </p:nvPr>
        </p:nvSpPr>
        <p:spPr>
          <a:xfrm>
            <a:off x="6591324" y="227580"/>
            <a:ext cx="3847428" cy="1018561"/>
          </a:xfrm>
        </p:spPr>
        <p:txBody>
          <a:bodyPr vert="horz" lIns="91440" tIns="45720" rIns="91440" bIns="45720" numCol="1" rtlCol="0" anchor="t" anchorCtr="0" compatLnSpc="1">
            <a:prstTxWarp prst="textNoShape">
              <a:avLst/>
            </a:prstTxWarp>
            <a:noAutofit/>
          </a:bodyPr>
          <a:lstStyle/>
          <a:p>
            <a:pPr algn="ctr"/>
            <a:r>
              <a:rPr lang="en-US" sz="4800" dirty="0"/>
              <a:t>Things to do</a:t>
            </a: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2"/>
          <a:stretch>
            <a:fillRect/>
          </a:stretch>
        </p:blipFill>
        <p:spPr>
          <a:xfrm>
            <a:off x="214173" y="5586241"/>
            <a:ext cx="777658" cy="1027328"/>
          </a:xfrm>
          <a:prstGeom prst="rect">
            <a:avLst/>
          </a:prstGeom>
        </p:spPr>
      </p:pic>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0D76B41-8340-6392-F4C8-F585A47CF34E}"/>
              </a:ext>
            </a:extLst>
          </p:cNvPr>
          <p:cNvSpPr txBox="1">
            <a:spLocks/>
          </p:cNvSpPr>
          <p:nvPr/>
        </p:nvSpPr>
        <p:spPr bwMode="auto">
          <a:xfrm>
            <a:off x="336759" y="2027666"/>
            <a:ext cx="42687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GB"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5D3351B-DE5C-2726-09E5-9EBD65B42338}"/>
              </a:ext>
            </a:extLst>
          </p:cNvPr>
          <p:cNvSpPr txBox="1"/>
          <p:nvPr/>
        </p:nvSpPr>
        <p:spPr>
          <a:xfrm>
            <a:off x="6625643" y="1272545"/>
            <a:ext cx="4358060" cy="4801314"/>
          </a:xfrm>
          <a:prstGeom prst="rect">
            <a:avLst/>
          </a:prstGeom>
          <a:noFill/>
        </p:spPr>
        <p:txBody>
          <a:bodyPr wrap="square" rtlCol="0">
            <a:spAutoFit/>
          </a:bodyPr>
          <a:lstStyle/>
          <a:p>
            <a:r>
              <a:rPr lang="en-GB" dirty="0"/>
              <a:t>Check you haven’t grown out of your bike.</a:t>
            </a:r>
          </a:p>
          <a:p>
            <a:endParaRPr lang="en-GB" dirty="0"/>
          </a:p>
          <a:p>
            <a:r>
              <a:rPr lang="en-GB" dirty="0"/>
              <a:t>Pump up the tyres and check for punctures.</a:t>
            </a:r>
          </a:p>
          <a:p>
            <a:endParaRPr lang="en-GB" dirty="0"/>
          </a:p>
          <a:p>
            <a:r>
              <a:rPr lang="en-GB" dirty="0"/>
              <a:t>Check that the brakes work.</a:t>
            </a:r>
          </a:p>
          <a:p>
            <a:endParaRPr lang="en-GB" dirty="0"/>
          </a:p>
          <a:p>
            <a:r>
              <a:rPr lang="en-GB" dirty="0"/>
              <a:t>Give it a clean and brush away the cobwebs.</a:t>
            </a:r>
          </a:p>
          <a:p>
            <a:endParaRPr lang="en-GB" dirty="0"/>
          </a:p>
          <a:p>
            <a:r>
              <a:rPr lang="en-GB" dirty="0"/>
              <a:t>Find your cycle helmet and make sure it still fits.</a:t>
            </a:r>
          </a:p>
          <a:p>
            <a:endParaRPr lang="en-GB" dirty="0"/>
          </a:p>
          <a:p>
            <a:r>
              <a:rPr lang="en-GB" dirty="0"/>
              <a:t>Find something reflective to wear in the dark.</a:t>
            </a:r>
          </a:p>
          <a:p>
            <a:endParaRPr lang="en-GB" dirty="0"/>
          </a:p>
          <a:p>
            <a:r>
              <a:rPr lang="en-GB" dirty="0"/>
              <a:t>Make sure your lights work.</a:t>
            </a:r>
          </a:p>
          <a:p>
            <a:endParaRPr lang="en-GB" dirty="0"/>
          </a:p>
          <a:p>
            <a:r>
              <a:rPr lang="en-GB" dirty="0"/>
              <a:t>Learn the highway code</a:t>
            </a:r>
          </a:p>
        </p:txBody>
      </p:sp>
      <p:sp>
        <p:nvSpPr>
          <p:cNvPr id="6" name="TextBox 5">
            <a:extLst>
              <a:ext uri="{FF2B5EF4-FFF2-40B4-BE49-F238E27FC236}">
                <a16:creationId xmlns:a16="http://schemas.microsoft.com/office/drawing/2014/main" id="{5E5D5676-80A5-1ADA-7148-F72C9EFEF5D3}"/>
              </a:ext>
            </a:extLst>
          </p:cNvPr>
          <p:cNvSpPr txBox="1"/>
          <p:nvPr/>
        </p:nvSpPr>
        <p:spPr>
          <a:xfrm>
            <a:off x="509660" y="2238297"/>
            <a:ext cx="3674378" cy="2092881"/>
          </a:xfrm>
          <a:prstGeom prst="rect">
            <a:avLst/>
          </a:prstGeom>
          <a:noFill/>
        </p:spPr>
        <p:txBody>
          <a:bodyPr wrap="square" rtlCol="0">
            <a:spAutoFit/>
          </a:bodyPr>
          <a:lstStyle/>
          <a:p>
            <a:r>
              <a:rPr lang="en-GB" sz="2800" b="1" dirty="0">
                <a:solidFill>
                  <a:srgbClr val="00B050"/>
                </a:solidFill>
              </a:rPr>
              <a:t>Have a look at the next slide to find out how to check a bike is safe to ride.</a:t>
            </a:r>
          </a:p>
          <a:p>
            <a:endParaRPr lang="en-GB" dirty="0"/>
          </a:p>
        </p:txBody>
      </p:sp>
    </p:spTree>
    <p:extLst>
      <p:ext uri="{BB962C8B-B14F-4D97-AF65-F5344CB8AC3E}">
        <p14:creationId xmlns:p14="http://schemas.microsoft.com/office/powerpoint/2010/main" val="1833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B791A61-82FF-463D-9EE2-FA955167C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2" name="TextBox 1">
            <a:extLst>
              <a:ext uri="{FF2B5EF4-FFF2-40B4-BE49-F238E27FC236}">
                <a16:creationId xmlns:a16="http://schemas.microsoft.com/office/drawing/2014/main" id="{7F43F2B1-F038-490B-91DF-B093D83EEB02}"/>
              </a:ext>
            </a:extLst>
          </p:cNvPr>
          <p:cNvSpPr txBox="1"/>
          <p:nvPr/>
        </p:nvSpPr>
        <p:spPr>
          <a:xfrm>
            <a:off x="10870570" y="2357306"/>
            <a:ext cx="1419301" cy="1200329"/>
          </a:xfrm>
          <a:prstGeom prst="rect">
            <a:avLst/>
          </a:prstGeom>
          <a:noFill/>
        </p:spPr>
        <p:txBody>
          <a:bodyPr wrap="square" rtlCol="0">
            <a:spAutoFit/>
          </a:bodyPr>
          <a:lstStyle/>
          <a:p>
            <a:r>
              <a:rPr lang="en-GB" dirty="0"/>
              <a:t>You can download a copy of this diagram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icycle, transport&#10;&#10;Description automatically generated">
            <a:extLst>
              <a:ext uri="{FF2B5EF4-FFF2-40B4-BE49-F238E27FC236}">
                <a16:creationId xmlns:a16="http://schemas.microsoft.com/office/drawing/2014/main" id="{FF3BA90C-6FFF-4CE4-8174-B6C586FEF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2" name="TextBox 1">
            <a:extLst>
              <a:ext uri="{FF2B5EF4-FFF2-40B4-BE49-F238E27FC236}">
                <a16:creationId xmlns:a16="http://schemas.microsoft.com/office/drawing/2014/main" id="{CF0FEE8C-0BCF-463D-B9AB-0F3D304B8672}"/>
              </a:ext>
            </a:extLst>
          </p:cNvPr>
          <p:cNvSpPr txBox="1"/>
          <p:nvPr/>
        </p:nvSpPr>
        <p:spPr>
          <a:xfrm>
            <a:off x="10833601" y="2650921"/>
            <a:ext cx="1224793" cy="1477328"/>
          </a:xfrm>
          <a:prstGeom prst="rect">
            <a:avLst/>
          </a:prstGeom>
          <a:noFill/>
        </p:spPr>
        <p:txBody>
          <a:bodyPr wrap="square" rtlCol="0">
            <a:spAutoFit/>
          </a:bodyPr>
          <a:lstStyle/>
          <a:p>
            <a:r>
              <a:rPr lang="en-GB" dirty="0"/>
              <a:t>You can download a copy of this diagram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1520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2"/>
          <a:stretch>
            <a:fillRect/>
          </a:stretch>
        </p:blipFill>
        <p:spPr>
          <a:xfrm>
            <a:off x="214173" y="5586241"/>
            <a:ext cx="777658" cy="1027328"/>
          </a:xfrm>
          <a:prstGeom prst="rect">
            <a:avLst/>
          </a:prstGeom>
        </p:spPr>
      </p:pic>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6D34B1FA-931E-3642-F36E-D271B2D84CBF}"/>
              </a:ext>
            </a:extLst>
          </p:cNvPr>
          <p:cNvSpPr>
            <a:spLocks noGrp="1"/>
          </p:cNvSpPr>
          <p:nvPr>
            <p:ph type="title"/>
          </p:nvPr>
        </p:nvSpPr>
        <p:spPr>
          <a:xfrm>
            <a:off x="527050" y="387350"/>
            <a:ext cx="11018838" cy="755650"/>
          </a:xfrm>
        </p:spPr>
        <p:txBody>
          <a:bodyPr vert="horz" lIns="91440" tIns="45720" rIns="91440" bIns="45720" rtlCol="0" anchor="b">
            <a:normAutofit fontScale="90000"/>
          </a:bodyPr>
          <a:lstStyle/>
          <a:p>
            <a:r>
              <a:rPr lang="en-US" sz="5400" dirty="0"/>
              <a:t>Be seen!</a:t>
            </a:r>
          </a:p>
        </p:txBody>
      </p:sp>
      <p:sp>
        <p:nvSpPr>
          <p:cNvPr id="5" name="TextBox 4">
            <a:extLst>
              <a:ext uri="{FF2B5EF4-FFF2-40B4-BE49-F238E27FC236}">
                <a16:creationId xmlns:a16="http://schemas.microsoft.com/office/drawing/2014/main" id="{7D51E9C1-6536-1F44-8DAD-80A47270542A}"/>
              </a:ext>
            </a:extLst>
          </p:cNvPr>
          <p:cNvSpPr txBox="1"/>
          <p:nvPr/>
        </p:nvSpPr>
        <p:spPr>
          <a:xfrm>
            <a:off x="603002" y="1571408"/>
            <a:ext cx="10584865" cy="4119172"/>
          </a:xfrm>
          <a:prstGeom prst="rect">
            <a:avLst/>
          </a:prstGeom>
        </p:spPr>
        <p:txBody>
          <a:bodyPr vert="horz" lIns="91440" tIns="45720" rIns="91440" bIns="45720" rtlCol="0" anchor="t">
            <a:normAutofit/>
          </a:bodyPr>
          <a:lstStyle/>
          <a:p>
            <a:pPr eaLnBrk="1" hangingPunct="1">
              <a:lnSpc>
                <a:spcPct val="90000"/>
              </a:lnSpc>
              <a:spcAft>
                <a:spcPts val="600"/>
              </a:spcAft>
            </a:pPr>
            <a:r>
              <a:rPr lang="en-US" sz="2200" dirty="0">
                <a:latin typeface="+mn-lt"/>
              </a:rPr>
              <a:t>Even if it is the summer and the evenings are light it is still important to wear reflective and protective clothing as cyclists are not always visible to motorists.</a:t>
            </a:r>
          </a:p>
          <a:p>
            <a:pPr eaLnBrk="1" hangingPunct="1">
              <a:lnSpc>
                <a:spcPct val="90000"/>
              </a:lnSpc>
              <a:spcAft>
                <a:spcPts val="600"/>
              </a:spcAft>
            </a:pPr>
            <a:endParaRPr lang="en-US" sz="2200" dirty="0"/>
          </a:p>
          <a:p>
            <a:pPr indent="-228600" eaLnBrk="1" hangingPunct="1">
              <a:lnSpc>
                <a:spcPct val="90000"/>
              </a:lnSpc>
              <a:spcAft>
                <a:spcPts val="600"/>
              </a:spcAft>
              <a:buFont typeface="Arial" panose="020B0604020202020204" pitchFamily="34" charset="0"/>
              <a:buChar char="•"/>
            </a:pPr>
            <a:r>
              <a:rPr lang="en-US" sz="2200" dirty="0">
                <a:latin typeface="+mn-lt"/>
              </a:rPr>
              <a:t>Think of 3 things you could do to make yourself and your bike more visible.</a:t>
            </a:r>
          </a:p>
        </p:txBody>
      </p:sp>
      <p:grpSp>
        <p:nvGrpSpPr>
          <p:cNvPr id="9" name="Group 8">
            <a:extLst>
              <a:ext uri="{FF2B5EF4-FFF2-40B4-BE49-F238E27FC236}">
                <a16:creationId xmlns:a16="http://schemas.microsoft.com/office/drawing/2014/main" id="{1893DD9E-698B-1C03-E857-A4968625753C}"/>
              </a:ext>
            </a:extLst>
          </p:cNvPr>
          <p:cNvGrpSpPr/>
          <p:nvPr/>
        </p:nvGrpSpPr>
        <p:grpSpPr>
          <a:xfrm>
            <a:off x="1375138" y="3397669"/>
            <a:ext cx="1761688" cy="1963491"/>
            <a:chOff x="889233" y="4068410"/>
            <a:chExt cx="1761688" cy="1963491"/>
          </a:xfrm>
        </p:grpSpPr>
        <p:pic>
          <p:nvPicPr>
            <p:cNvPr id="10" name="Picture 9">
              <a:extLst>
                <a:ext uri="{FF2B5EF4-FFF2-40B4-BE49-F238E27FC236}">
                  <a16:creationId xmlns:a16="http://schemas.microsoft.com/office/drawing/2014/main" id="{E1724A76-112D-B0A3-1D8E-26F36D6A452A}"/>
                </a:ext>
              </a:extLst>
            </p:cNvPr>
            <p:cNvPicPr>
              <a:picLocks noChangeAspect="1"/>
            </p:cNvPicPr>
            <p:nvPr/>
          </p:nvPicPr>
          <p:blipFill>
            <a:blip r:embed="rId3"/>
            <a:stretch>
              <a:fillRect/>
            </a:stretch>
          </p:blipFill>
          <p:spPr>
            <a:xfrm>
              <a:off x="1117770" y="4068410"/>
              <a:ext cx="1384960" cy="1415288"/>
            </a:xfrm>
            <a:prstGeom prst="rect">
              <a:avLst/>
            </a:prstGeom>
          </p:spPr>
        </p:pic>
        <p:sp>
          <p:nvSpPr>
            <p:cNvPr id="12" name="TextBox 11">
              <a:extLst>
                <a:ext uri="{FF2B5EF4-FFF2-40B4-BE49-F238E27FC236}">
                  <a16:creationId xmlns:a16="http://schemas.microsoft.com/office/drawing/2014/main" id="{1F45B670-7B31-8647-C6F4-F75FFD4681E4}"/>
                </a:ext>
              </a:extLst>
            </p:cNvPr>
            <p:cNvSpPr txBox="1"/>
            <p:nvPr/>
          </p:nvSpPr>
          <p:spPr>
            <a:xfrm>
              <a:off x="889233" y="5662569"/>
              <a:ext cx="1761688" cy="369332"/>
            </a:xfrm>
            <a:prstGeom prst="rect">
              <a:avLst/>
            </a:prstGeom>
            <a:noFill/>
          </p:spPr>
          <p:txBody>
            <a:bodyPr wrap="square" rtlCol="0">
              <a:spAutoFit/>
            </a:bodyPr>
            <a:lstStyle/>
            <a:p>
              <a:pPr algn="ctr"/>
              <a:r>
                <a:rPr lang="en-GB" dirty="0"/>
                <a:t>Hi Vis vest</a:t>
              </a:r>
            </a:p>
          </p:txBody>
        </p:sp>
      </p:grpSp>
      <p:grpSp>
        <p:nvGrpSpPr>
          <p:cNvPr id="13" name="Group 12">
            <a:extLst>
              <a:ext uri="{FF2B5EF4-FFF2-40B4-BE49-F238E27FC236}">
                <a16:creationId xmlns:a16="http://schemas.microsoft.com/office/drawing/2014/main" id="{CE8DC2FE-27B6-E335-C34F-F69613D5D55A}"/>
              </a:ext>
            </a:extLst>
          </p:cNvPr>
          <p:cNvGrpSpPr/>
          <p:nvPr/>
        </p:nvGrpSpPr>
        <p:grpSpPr>
          <a:xfrm>
            <a:off x="4749181" y="3324517"/>
            <a:ext cx="1761688" cy="2059945"/>
            <a:chOff x="5033291" y="4068410"/>
            <a:chExt cx="1761688" cy="2059945"/>
          </a:xfrm>
        </p:grpSpPr>
        <p:pic>
          <p:nvPicPr>
            <p:cNvPr id="14" name="Picture 13">
              <a:extLst>
                <a:ext uri="{FF2B5EF4-FFF2-40B4-BE49-F238E27FC236}">
                  <a16:creationId xmlns:a16="http://schemas.microsoft.com/office/drawing/2014/main" id="{4D135BD7-EDE4-C527-5744-048C60754865}"/>
                </a:ext>
              </a:extLst>
            </p:cNvPr>
            <p:cNvPicPr>
              <a:picLocks noChangeAspect="1"/>
            </p:cNvPicPr>
            <p:nvPr/>
          </p:nvPicPr>
          <p:blipFill>
            <a:blip r:embed="rId4"/>
            <a:stretch>
              <a:fillRect/>
            </a:stretch>
          </p:blipFill>
          <p:spPr>
            <a:xfrm>
              <a:off x="5061607" y="4068410"/>
              <a:ext cx="1606633" cy="1530442"/>
            </a:xfrm>
            <a:prstGeom prst="rect">
              <a:avLst/>
            </a:prstGeom>
          </p:spPr>
        </p:pic>
        <p:sp>
          <p:nvSpPr>
            <p:cNvPr id="15" name="TextBox 14">
              <a:extLst>
                <a:ext uri="{FF2B5EF4-FFF2-40B4-BE49-F238E27FC236}">
                  <a16:creationId xmlns:a16="http://schemas.microsoft.com/office/drawing/2014/main" id="{0F63190D-EDD1-05CB-A605-2D020C6F7A3C}"/>
                </a:ext>
              </a:extLst>
            </p:cNvPr>
            <p:cNvSpPr txBox="1"/>
            <p:nvPr/>
          </p:nvSpPr>
          <p:spPr>
            <a:xfrm>
              <a:off x="5033291" y="5759023"/>
              <a:ext cx="1761688" cy="369332"/>
            </a:xfrm>
            <a:prstGeom prst="rect">
              <a:avLst/>
            </a:prstGeom>
            <a:noFill/>
          </p:spPr>
          <p:txBody>
            <a:bodyPr wrap="square" rtlCol="0">
              <a:spAutoFit/>
            </a:bodyPr>
            <a:lstStyle/>
            <a:p>
              <a:pPr algn="ctr"/>
              <a:r>
                <a:rPr lang="en-GB" dirty="0"/>
                <a:t>HI Vis tape </a:t>
              </a:r>
            </a:p>
          </p:txBody>
        </p:sp>
      </p:grpSp>
      <p:grpSp>
        <p:nvGrpSpPr>
          <p:cNvPr id="16" name="Group 15">
            <a:extLst>
              <a:ext uri="{FF2B5EF4-FFF2-40B4-BE49-F238E27FC236}">
                <a16:creationId xmlns:a16="http://schemas.microsoft.com/office/drawing/2014/main" id="{1284F767-2D3A-E0A8-ACDD-14CCD6D05FBF}"/>
              </a:ext>
            </a:extLst>
          </p:cNvPr>
          <p:cNvGrpSpPr/>
          <p:nvPr/>
        </p:nvGrpSpPr>
        <p:grpSpPr>
          <a:xfrm>
            <a:off x="7965417" y="3301886"/>
            <a:ext cx="1837189" cy="2296443"/>
            <a:chOff x="8840469" y="3941983"/>
            <a:chExt cx="1837189" cy="2296443"/>
          </a:xfrm>
        </p:grpSpPr>
        <p:pic>
          <p:nvPicPr>
            <p:cNvPr id="18" name="Picture 17">
              <a:extLst>
                <a:ext uri="{FF2B5EF4-FFF2-40B4-BE49-F238E27FC236}">
                  <a16:creationId xmlns:a16="http://schemas.microsoft.com/office/drawing/2014/main" id="{030CE789-ADAB-01C3-B029-8D09673CC0A4}"/>
                </a:ext>
              </a:extLst>
            </p:cNvPr>
            <p:cNvPicPr>
              <a:picLocks noChangeAspect="1"/>
            </p:cNvPicPr>
            <p:nvPr/>
          </p:nvPicPr>
          <p:blipFill>
            <a:blip r:embed="rId5"/>
            <a:stretch>
              <a:fillRect/>
            </a:stretch>
          </p:blipFill>
          <p:spPr>
            <a:xfrm>
              <a:off x="8840469" y="3941983"/>
              <a:ext cx="1429039" cy="1783297"/>
            </a:xfrm>
            <a:prstGeom prst="rect">
              <a:avLst/>
            </a:prstGeom>
          </p:spPr>
        </p:pic>
        <p:sp>
          <p:nvSpPr>
            <p:cNvPr id="19" name="TextBox 18">
              <a:extLst>
                <a:ext uri="{FF2B5EF4-FFF2-40B4-BE49-F238E27FC236}">
                  <a16:creationId xmlns:a16="http://schemas.microsoft.com/office/drawing/2014/main" id="{1A428978-7B9F-B401-5AA2-6B5F42F394FA}"/>
                </a:ext>
              </a:extLst>
            </p:cNvPr>
            <p:cNvSpPr txBox="1"/>
            <p:nvPr/>
          </p:nvSpPr>
          <p:spPr>
            <a:xfrm>
              <a:off x="8840469" y="5869094"/>
              <a:ext cx="1837189" cy="369332"/>
            </a:xfrm>
            <a:prstGeom prst="rect">
              <a:avLst/>
            </a:prstGeom>
            <a:noFill/>
          </p:spPr>
          <p:txBody>
            <a:bodyPr wrap="square" rtlCol="0">
              <a:spAutoFit/>
            </a:bodyPr>
            <a:lstStyle/>
            <a:p>
              <a:r>
                <a:rPr lang="en-GB" dirty="0"/>
                <a:t>Hi Vis backpack</a:t>
              </a:r>
            </a:p>
          </p:txBody>
        </p:sp>
      </p:grpSp>
    </p:spTree>
    <p:extLst>
      <p:ext uri="{BB962C8B-B14F-4D97-AF65-F5344CB8AC3E}">
        <p14:creationId xmlns:p14="http://schemas.microsoft.com/office/powerpoint/2010/main" val="15492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243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6FF483C-0A9A-E01B-46A7-5BDDEE01FD6B}"/>
              </a:ext>
            </a:extLst>
          </p:cNvPr>
          <p:cNvPicPr>
            <a:picLocks noChangeAspect="1"/>
          </p:cNvPicPr>
          <p:nvPr/>
        </p:nvPicPr>
        <p:blipFill>
          <a:blip r:embed="rId2"/>
          <a:stretch>
            <a:fillRect/>
          </a:stretch>
        </p:blipFill>
        <p:spPr>
          <a:xfrm>
            <a:off x="214173" y="5586241"/>
            <a:ext cx="777658" cy="1027328"/>
          </a:xfrm>
          <a:prstGeom prst="rect">
            <a:avLst/>
          </a:prstGeom>
        </p:spPr>
      </p:pic>
      <p:sp>
        <p:nvSpPr>
          <p:cNvPr id="7" name="TextBox 6">
            <a:extLst>
              <a:ext uri="{FF2B5EF4-FFF2-40B4-BE49-F238E27FC236}">
                <a16:creationId xmlns:a16="http://schemas.microsoft.com/office/drawing/2014/main" id="{C5B19DF1-C4CE-B49E-E399-F39EE0E7293A}"/>
              </a:ext>
            </a:extLst>
          </p:cNvPr>
          <p:cNvSpPr txBox="1">
            <a:spLocks noChangeArrowheads="1"/>
          </p:cNvSpPr>
          <p:nvPr/>
        </p:nvSpPr>
        <p:spPr bwMode="auto">
          <a:xfrm>
            <a:off x="1377950" y="2238297"/>
            <a:ext cx="295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GB"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F9F5771-6189-FDAD-2BA5-7FF72270E9BB}"/>
              </a:ext>
            </a:extLst>
          </p:cNvPr>
          <p:cNvSpPr txBox="1"/>
          <p:nvPr/>
        </p:nvSpPr>
        <p:spPr>
          <a:xfrm>
            <a:off x="6036033" y="2238297"/>
            <a:ext cx="396081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91B496A-7CFE-DC8D-58B8-C58561D172DD}"/>
              </a:ext>
            </a:extLst>
          </p:cNvPr>
          <p:cNvSpPr>
            <a:spLocks noGrp="1"/>
          </p:cNvSpPr>
          <p:nvPr>
            <p:ph type="title"/>
          </p:nvPr>
        </p:nvSpPr>
        <p:spPr>
          <a:xfrm>
            <a:off x="527050" y="387350"/>
            <a:ext cx="11018838" cy="755650"/>
          </a:xfrm>
        </p:spPr>
        <p:txBody>
          <a:bodyPr vert="horz" lIns="91440" tIns="45720" rIns="91440" bIns="45720" rtlCol="0" anchor="b">
            <a:normAutofit fontScale="90000"/>
          </a:bodyPr>
          <a:lstStyle/>
          <a:p>
            <a:r>
              <a:rPr lang="en-US" sz="5400" dirty="0"/>
              <a:t>Look after your head!</a:t>
            </a:r>
          </a:p>
        </p:txBody>
      </p:sp>
      <p:sp>
        <p:nvSpPr>
          <p:cNvPr id="5" name="TextBox 4">
            <a:extLst>
              <a:ext uri="{FF2B5EF4-FFF2-40B4-BE49-F238E27FC236}">
                <a16:creationId xmlns:a16="http://schemas.microsoft.com/office/drawing/2014/main" id="{4ABA8766-9374-EC57-FDF6-C2BDA3F9A894}"/>
              </a:ext>
            </a:extLst>
          </p:cNvPr>
          <p:cNvSpPr txBox="1"/>
          <p:nvPr/>
        </p:nvSpPr>
        <p:spPr>
          <a:xfrm>
            <a:off x="4917948" y="1702732"/>
            <a:ext cx="6201310" cy="3452536"/>
          </a:xfrm>
          <a:prstGeom prst="rect">
            <a:avLst/>
          </a:prstGeom>
        </p:spPr>
        <p:txBody>
          <a:bodyPr vert="horz" lIns="91440" tIns="45720" rIns="91440" bIns="45720" rtlCol="0" anchor="t">
            <a:normAutofit/>
          </a:bodyPr>
          <a:lstStyle/>
          <a:p>
            <a:pPr eaLnBrk="1" hangingPunct="1">
              <a:lnSpc>
                <a:spcPct val="90000"/>
              </a:lnSpc>
              <a:spcAft>
                <a:spcPts val="600"/>
              </a:spcAft>
            </a:pPr>
            <a:r>
              <a:rPr lang="en-GB" sz="2400" b="0" i="0" dirty="0">
                <a:solidFill>
                  <a:srgbClr val="111111"/>
                </a:solidFill>
                <a:effectLst/>
                <a:latin typeface="Roboto" panose="02000000000000000000" pitchFamily="2" charset="0"/>
              </a:rPr>
              <a:t>How can you look after the most precious computer you will ever own?  (your brain!)</a:t>
            </a:r>
            <a:br>
              <a:rPr lang="en-GB" sz="2400" b="0" i="0" dirty="0">
                <a:solidFill>
                  <a:srgbClr val="111111"/>
                </a:solidFill>
                <a:effectLst/>
                <a:latin typeface="Roboto" panose="02000000000000000000" pitchFamily="2" charset="0"/>
              </a:rPr>
            </a:br>
            <a:endParaRPr lang="en-GB" sz="2400" b="0" i="0" dirty="0">
              <a:solidFill>
                <a:srgbClr val="111111"/>
              </a:solidFill>
              <a:effectLst/>
              <a:latin typeface="Roboto" panose="02000000000000000000" pitchFamily="2" charset="0"/>
            </a:endParaRPr>
          </a:p>
          <a:p>
            <a:pPr eaLnBrk="1" hangingPunct="1">
              <a:lnSpc>
                <a:spcPct val="90000"/>
              </a:lnSpc>
              <a:spcAft>
                <a:spcPts val="600"/>
              </a:spcAft>
            </a:pPr>
            <a:r>
              <a:rPr lang="en-GB" sz="2400" b="0" i="0" dirty="0">
                <a:solidFill>
                  <a:srgbClr val="111111"/>
                </a:solidFill>
                <a:effectLst/>
                <a:latin typeface="Roboto" panose="02000000000000000000" pitchFamily="2" charset="0"/>
              </a:rPr>
              <a:t>Put it in a case (like your laptop and phone!) </a:t>
            </a:r>
          </a:p>
          <a:p>
            <a:pPr eaLnBrk="1" hangingPunct="1">
              <a:lnSpc>
                <a:spcPct val="90000"/>
              </a:lnSpc>
              <a:spcAft>
                <a:spcPts val="600"/>
              </a:spcAft>
            </a:pPr>
            <a:endParaRPr lang="en-GB" sz="2400" dirty="0">
              <a:solidFill>
                <a:srgbClr val="111111"/>
              </a:solidFill>
              <a:latin typeface="Roboto" panose="02000000000000000000" pitchFamily="2" charset="0"/>
            </a:endParaRPr>
          </a:p>
          <a:p>
            <a:pPr eaLnBrk="1" hangingPunct="1">
              <a:lnSpc>
                <a:spcPct val="90000"/>
              </a:lnSpc>
              <a:spcAft>
                <a:spcPts val="600"/>
              </a:spcAft>
            </a:pPr>
            <a:endParaRPr lang="en-GB" sz="2400" b="0" i="0" dirty="0">
              <a:solidFill>
                <a:srgbClr val="111111"/>
              </a:solidFill>
              <a:effectLst/>
              <a:latin typeface="Roboto" panose="02000000000000000000" pitchFamily="2" charset="0"/>
            </a:endParaRPr>
          </a:p>
          <a:p>
            <a:pPr eaLnBrk="1" hangingPunct="1">
              <a:lnSpc>
                <a:spcPct val="90000"/>
              </a:lnSpc>
              <a:spcAft>
                <a:spcPts val="600"/>
              </a:spcAft>
            </a:pPr>
            <a:endParaRPr lang="en-GB" sz="2400" dirty="0">
              <a:solidFill>
                <a:srgbClr val="111111"/>
              </a:solidFill>
              <a:latin typeface="Roboto" panose="02000000000000000000" pitchFamily="2" charset="0"/>
            </a:endParaRPr>
          </a:p>
          <a:p>
            <a:pPr eaLnBrk="1" hangingPunct="1">
              <a:lnSpc>
                <a:spcPct val="90000"/>
              </a:lnSpc>
              <a:spcAft>
                <a:spcPts val="600"/>
              </a:spcAft>
            </a:pPr>
            <a:endParaRPr lang="en-GB" sz="2400" b="0" i="0" dirty="0">
              <a:solidFill>
                <a:srgbClr val="111111"/>
              </a:solidFill>
              <a:effectLst/>
              <a:latin typeface="Roboto" panose="02000000000000000000" pitchFamily="2" charset="0"/>
            </a:endParaRPr>
          </a:p>
          <a:p>
            <a:pPr eaLnBrk="1" hangingPunct="1">
              <a:lnSpc>
                <a:spcPct val="90000"/>
              </a:lnSpc>
              <a:spcAft>
                <a:spcPts val="600"/>
              </a:spcAft>
            </a:pPr>
            <a:endParaRPr lang="en-GB" sz="2400" b="0" i="0" dirty="0">
              <a:solidFill>
                <a:srgbClr val="111111"/>
              </a:solidFill>
              <a:effectLst/>
              <a:latin typeface="Roboto" panose="02000000000000000000" pitchFamily="2" charset="0"/>
            </a:endParaRPr>
          </a:p>
          <a:p>
            <a:pPr eaLnBrk="1" hangingPunct="1">
              <a:lnSpc>
                <a:spcPct val="90000"/>
              </a:lnSpc>
              <a:spcAft>
                <a:spcPts val="600"/>
              </a:spcAft>
            </a:pPr>
            <a:endParaRPr lang="en-GB" sz="2400" b="0" i="0" dirty="0">
              <a:solidFill>
                <a:srgbClr val="111111"/>
              </a:solidFill>
              <a:effectLst/>
              <a:latin typeface="Roboto" panose="02000000000000000000" pitchFamily="2" charset="0"/>
            </a:endParaRPr>
          </a:p>
          <a:p>
            <a:pPr eaLnBrk="1" hangingPunct="1">
              <a:lnSpc>
                <a:spcPct val="90000"/>
              </a:lnSpc>
              <a:spcAft>
                <a:spcPts val="600"/>
              </a:spcAft>
            </a:pPr>
            <a:endParaRPr lang="en-GB" sz="2400" b="0" i="0" dirty="0">
              <a:solidFill>
                <a:srgbClr val="111111"/>
              </a:solidFill>
              <a:effectLst/>
              <a:latin typeface="Roboto" panose="02000000000000000000" pitchFamily="2" charset="0"/>
            </a:endParaRPr>
          </a:p>
          <a:p>
            <a:pPr indent="-228600" eaLnBrk="1" hangingPunct="1">
              <a:lnSpc>
                <a:spcPct val="90000"/>
              </a:lnSpc>
              <a:spcAft>
                <a:spcPts val="600"/>
              </a:spcAft>
              <a:buFont typeface="Arial" panose="020B0604020202020204" pitchFamily="34" charset="0"/>
              <a:buChar char="•"/>
            </a:pPr>
            <a:endParaRPr lang="en-GB" sz="2400" dirty="0">
              <a:solidFill>
                <a:srgbClr val="111111"/>
              </a:solidFill>
              <a:latin typeface="Roboto" panose="02000000000000000000" pitchFamily="2" charset="0"/>
            </a:endParaRPr>
          </a:p>
          <a:p>
            <a:pPr eaLnBrk="1" hangingPunct="1">
              <a:lnSpc>
                <a:spcPct val="90000"/>
              </a:lnSpc>
              <a:spcAft>
                <a:spcPts val="600"/>
              </a:spcAft>
            </a:pPr>
            <a:endParaRPr lang="en-GB" sz="2400" b="0" i="0" dirty="0">
              <a:solidFill>
                <a:srgbClr val="111111"/>
              </a:solidFill>
              <a:effectLst/>
              <a:latin typeface="Roboto" panose="02000000000000000000" pitchFamily="2" charset="0"/>
            </a:endParaRPr>
          </a:p>
          <a:p>
            <a:pPr indent="-228600" eaLnBrk="1" hangingPunct="1">
              <a:lnSpc>
                <a:spcPct val="90000"/>
              </a:lnSpc>
              <a:spcAft>
                <a:spcPts val="600"/>
              </a:spcAft>
              <a:buFont typeface="Arial" panose="020B0604020202020204" pitchFamily="34" charset="0"/>
              <a:buChar char="•"/>
            </a:pPr>
            <a:endParaRPr lang="en-US" sz="2200" dirty="0">
              <a:latin typeface="+mn-lt"/>
            </a:endParaRPr>
          </a:p>
        </p:txBody>
      </p:sp>
      <p:pic>
        <p:nvPicPr>
          <p:cNvPr id="9" name="Picture 8">
            <a:extLst>
              <a:ext uri="{FF2B5EF4-FFF2-40B4-BE49-F238E27FC236}">
                <a16:creationId xmlns:a16="http://schemas.microsoft.com/office/drawing/2014/main" id="{AC233770-A4DB-D510-78CE-6A036451C8BD}"/>
              </a:ext>
            </a:extLst>
          </p:cNvPr>
          <p:cNvPicPr>
            <a:picLocks noChangeAspect="1"/>
          </p:cNvPicPr>
          <p:nvPr/>
        </p:nvPicPr>
        <p:blipFill rotWithShape="1">
          <a:blip r:embed="rId3"/>
          <a:srcRect l="23968" t="5154" r="2435" b="7781"/>
          <a:stretch/>
        </p:blipFill>
        <p:spPr>
          <a:xfrm>
            <a:off x="516857" y="1699829"/>
            <a:ext cx="4227750" cy="3524060"/>
          </a:xfrm>
          <a:prstGeom prst="rect">
            <a:avLst/>
          </a:prstGeom>
          <a:effectLst/>
        </p:spPr>
      </p:pic>
      <p:pic>
        <p:nvPicPr>
          <p:cNvPr id="10" name="Picture 9">
            <a:extLst>
              <a:ext uri="{FF2B5EF4-FFF2-40B4-BE49-F238E27FC236}">
                <a16:creationId xmlns:a16="http://schemas.microsoft.com/office/drawing/2014/main" id="{677B77F9-656E-1752-02A7-B8CB2D517168}"/>
              </a:ext>
            </a:extLst>
          </p:cNvPr>
          <p:cNvPicPr>
            <a:picLocks noChangeAspect="1"/>
          </p:cNvPicPr>
          <p:nvPr/>
        </p:nvPicPr>
        <p:blipFill>
          <a:blip r:embed="rId4"/>
          <a:stretch>
            <a:fillRect/>
          </a:stretch>
        </p:blipFill>
        <p:spPr>
          <a:xfrm>
            <a:off x="4966339" y="3161627"/>
            <a:ext cx="2340381" cy="2424919"/>
          </a:xfrm>
          <a:prstGeom prst="rect">
            <a:avLst/>
          </a:prstGeom>
        </p:spPr>
      </p:pic>
      <p:sp>
        <p:nvSpPr>
          <p:cNvPr id="12" name="TextBox 11">
            <a:extLst>
              <a:ext uri="{FF2B5EF4-FFF2-40B4-BE49-F238E27FC236}">
                <a16:creationId xmlns:a16="http://schemas.microsoft.com/office/drawing/2014/main" id="{AA52101D-C90C-4855-AD80-51A9BC10A136}"/>
              </a:ext>
            </a:extLst>
          </p:cNvPr>
          <p:cNvSpPr txBox="1"/>
          <p:nvPr/>
        </p:nvSpPr>
        <p:spPr>
          <a:xfrm>
            <a:off x="1673352" y="5486609"/>
            <a:ext cx="9345168" cy="877163"/>
          </a:xfrm>
          <a:prstGeom prst="rect">
            <a:avLst/>
          </a:prstGeom>
          <a:noFill/>
        </p:spPr>
        <p:txBody>
          <a:bodyPr wrap="square" rtlCol="0">
            <a:spAutoFit/>
          </a:bodyPr>
          <a:lstStyle/>
          <a:p>
            <a:pPr eaLnBrk="1" hangingPunct="1">
              <a:lnSpc>
                <a:spcPct val="150000"/>
              </a:lnSpc>
              <a:spcAft>
                <a:spcPts val="600"/>
              </a:spcAft>
            </a:pPr>
            <a:r>
              <a:rPr lang="en-GB" sz="1800" b="1" dirty="0">
                <a:solidFill>
                  <a:srgbClr val="00B050"/>
                </a:solidFill>
                <a:latin typeface="Roboto" panose="02000000000000000000" pitchFamily="2" charset="0"/>
              </a:rPr>
              <a:t>Please wear a cycle helmet to reduce your risk of serious head injury and make a pact with your friends to always wear one.</a:t>
            </a:r>
          </a:p>
        </p:txBody>
      </p:sp>
    </p:spTree>
    <p:extLst>
      <p:ext uri="{BB962C8B-B14F-4D97-AF65-F5344CB8AC3E}">
        <p14:creationId xmlns:p14="http://schemas.microsoft.com/office/powerpoint/2010/main" val="237403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1097</Words>
  <Application>Microsoft Office PowerPoint</Application>
  <PresentationFormat>Widescreen</PresentationFormat>
  <Paragraphs>121</Paragraphs>
  <Slides>16</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Roboto</vt:lpstr>
      <vt:lpstr>1_Office Theme</vt:lpstr>
      <vt:lpstr>2_Office Theme</vt:lpstr>
      <vt:lpstr>Cycle Safety</vt:lpstr>
      <vt:lpstr>Welcome to the I.M.P.S. team! </vt:lpstr>
      <vt:lpstr>Cycle safety</vt:lpstr>
      <vt:lpstr>Getting on your bike</vt:lpstr>
      <vt:lpstr>Things to do</vt:lpstr>
      <vt:lpstr>PowerPoint Presentation</vt:lpstr>
      <vt:lpstr>PowerPoint Presentation</vt:lpstr>
      <vt:lpstr>Be seen!</vt:lpstr>
      <vt:lpstr>Look after your head!</vt:lpstr>
      <vt:lpstr>Highway code for bikes</vt:lpstr>
      <vt:lpstr>Highway code</vt:lpstr>
      <vt:lpstr>Have you heard about The Dutch Reach?</vt:lpstr>
      <vt:lpstr>PowerPoint Presentation</vt:lpstr>
      <vt:lpstr>Quiz</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Pilgrim, Lynn (RTH) OUH</dc:creator>
  <cp:lastModifiedBy>Pilgrim, Lynn (RTH) OUH</cp:lastModifiedBy>
  <cp:revision>3</cp:revision>
  <dcterms:created xsi:type="dcterms:W3CDTF">2022-11-14T14:09:49Z</dcterms:created>
  <dcterms:modified xsi:type="dcterms:W3CDTF">2023-03-06T12:46:54Z</dcterms:modified>
</cp:coreProperties>
</file>