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80" r:id="rId3"/>
    <p:sldId id="257" r:id="rId4"/>
    <p:sldId id="307" r:id="rId5"/>
    <p:sldId id="311" r:id="rId6"/>
    <p:sldId id="317" r:id="rId7"/>
    <p:sldId id="315" r:id="rId8"/>
    <p:sldId id="314" r:id="rId9"/>
    <p:sldId id="319" r:id="rId10"/>
    <p:sldId id="316" r:id="rId11"/>
    <p:sldId id="309" r:id="rId12"/>
    <p:sldId id="306" r:id="rId13"/>
    <p:sldId id="308" r:id="rId14"/>
    <p:sldId id="290"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4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10/01/2023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10/01/2023</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10/01/2023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10/01/2023</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news/every-school-will-have-a-life-saving-defibrillator-by-2223"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jfif"/><Relationship Id="rId3" Type="http://schemas.openxmlformats.org/officeDocument/2006/relationships/image" Target="../media/image11.png"/><Relationship Id="rId7" Type="http://schemas.openxmlformats.org/officeDocument/2006/relationships/image" Target="../media/image15.jf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429768"/>
            <a:ext cx="6894576" cy="944252"/>
          </a:xfrm>
        </p:spPr>
        <p:txBody>
          <a:bodyPr vert="horz" wrap="square" lIns="91440" tIns="45720" rIns="91440" bIns="45720" numCol="1" rtlCol="0" anchor="b" anchorCtr="0" compatLnSpc="1">
            <a:prstTxWarp prst="textNoShape">
              <a:avLst/>
            </a:prstTxWarp>
            <a:normAutofit/>
          </a:bodyPr>
          <a:lstStyle/>
          <a:p>
            <a:r>
              <a:rPr lang="en-US" sz="5400" dirty="0"/>
              <a:t>Defibrillators</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58952" y="149047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3838" y="1892808"/>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3799465" y="352608"/>
            <a:ext cx="3770110" cy="755921"/>
          </a:xfrm>
          <a:solidFill>
            <a:schemeClr val="accent2"/>
          </a:solidFill>
        </p:spPr>
        <p:txBody>
          <a:bodyPr vert="horz" wrap="square" lIns="91440" tIns="45720" rIns="91440" bIns="45720" numCol="1" rtlCol="0" anchor="b" anchorCtr="0" compatLnSpc="1">
            <a:prstTxWarp prst="textNoShape">
              <a:avLst/>
            </a:prstTxWarp>
            <a:noAutofit/>
          </a:bodyPr>
          <a:lstStyle/>
          <a:p>
            <a:pPr algn="ctr"/>
            <a:r>
              <a:rPr lang="en-US" sz="5400" dirty="0"/>
              <a:t>Your mission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37979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EA294ECE-B5E6-94D2-19C0-9DA26CFCC719}"/>
              </a:ext>
            </a:extLst>
          </p:cNvPr>
          <p:cNvSpPr txBox="1">
            <a:spLocks/>
          </p:cNvSpPr>
          <p:nvPr/>
        </p:nvSpPr>
        <p:spPr bwMode="auto">
          <a:xfrm>
            <a:off x="572493" y="1669343"/>
            <a:ext cx="11049531" cy="4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t>Spot an AED when you are out and about.</a:t>
            </a:r>
          </a:p>
          <a:p>
            <a:pPr marL="0" indent="0">
              <a:buNone/>
              <a:defRPr/>
            </a:pPr>
            <a:endParaRPr lang="en-GB" dirty="0"/>
          </a:p>
          <a:p>
            <a:pPr marL="0" indent="0">
              <a:buNone/>
              <a:defRPr/>
            </a:pPr>
            <a:r>
              <a:rPr lang="en-GB" dirty="0"/>
              <a:t>If you can, take a photograph of the AED and write down the location.</a:t>
            </a:r>
          </a:p>
          <a:p>
            <a:pPr marL="0" indent="0">
              <a:buNone/>
              <a:defRPr/>
            </a:pPr>
            <a:endParaRPr lang="en-GB" dirty="0"/>
          </a:p>
          <a:p>
            <a:pPr marL="0" indent="0">
              <a:buNone/>
              <a:defRPr/>
            </a:pPr>
            <a:r>
              <a:rPr lang="en-GB" dirty="0"/>
              <a:t>Draw a map of your local area and mark the position of the AED’s on it.</a:t>
            </a:r>
          </a:p>
          <a:p>
            <a:pPr marL="0" indent="0">
              <a:buNone/>
              <a:defRPr/>
            </a:pPr>
            <a:endParaRPr lang="en-GB" dirty="0"/>
          </a:p>
          <a:p>
            <a:pPr marL="0" indent="0">
              <a:buNone/>
              <a:defRPr/>
            </a:pPr>
            <a:r>
              <a:rPr lang="en-GB" dirty="0"/>
              <a:t>Add a copy of your photographs to the map showing an image of the AED.</a:t>
            </a:r>
          </a:p>
          <a:p>
            <a:pPr marL="0" indent="0">
              <a:buNone/>
              <a:defRPr/>
            </a:pPr>
            <a:endParaRPr lang="en-GB" dirty="0"/>
          </a:p>
          <a:p>
            <a:pPr marL="0" indent="0">
              <a:buNone/>
              <a:defRPr/>
            </a:pPr>
            <a:endParaRPr lang="en-GB" dirty="0"/>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49633" y="2066974"/>
            <a:ext cx="10972800" cy="3416140"/>
          </a:xfrm>
        </p:spPr>
        <p:txBody>
          <a:bodyPr/>
          <a:lstStyle/>
          <a:p>
            <a:pPr marL="0" indent="0">
              <a:buFont typeface="Arial" panose="020B0604020202020204" pitchFamily="34" charset="0"/>
              <a:buNone/>
            </a:pPr>
            <a:r>
              <a:rPr lang="en-GB" altLang="en-US" sz="1800" dirty="0"/>
              <a:t>Find out where the nearest AED is whenever you go out.</a:t>
            </a:r>
          </a:p>
          <a:p>
            <a:pPr marL="0" indent="0">
              <a:buFont typeface="Arial" panose="020B0604020202020204" pitchFamily="34" charset="0"/>
              <a:buNone/>
            </a:pPr>
            <a:endParaRPr lang="en-GB" altLang="en-US" sz="1800" dirty="0"/>
          </a:p>
          <a:p>
            <a:pPr marL="0" indent="0">
              <a:buFont typeface="Arial" panose="020B0604020202020204" pitchFamily="34" charset="0"/>
              <a:buNone/>
            </a:pPr>
            <a:r>
              <a:rPr lang="en-GB" altLang="en-US" sz="1800" dirty="0"/>
              <a:t>You can </a:t>
            </a:r>
            <a:r>
              <a:rPr lang="en-GB" altLang="en-US" sz="1800" b="1" dirty="0"/>
              <a:t>NEVER</a:t>
            </a:r>
            <a:r>
              <a:rPr lang="en-GB" altLang="en-US" sz="1800" dirty="0"/>
              <a:t> do anyone or yourself any harm by using an AED.</a:t>
            </a:r>
          </a:p>
          <a:p>
            <a:pPr marL="0" indent="0">
              <a:buFont typeface="Arial" panose="020B0604020202020204" pitchFamily="34" charset="0"/>
              <a:buNone/>
            </a:pPr>
            <a:r>
              <a:rPr lang="en-GB" altLang="en-US" sz="1800" dirty="0"/>
              <a:t>If the person does not need an AED the AED will not give them a shock.</a:t>
            </a:r>
          </a:p>
          <a:p>
            <a:pPr marL="0" indent="0">
              <a:buFont typeface="Arial" panose="020B0604020202020204" pitchFamily="34" charset="0"/>
              <a:buNone/>
            </a:pPr>
            <a:endParaRPr lang="en-GB" altLang="en-US" sz="1800" dirty="0"/>
          </a:p>
          <a:p>
            <a:pPr marL="0" indent="0">
              <a:buFont typeface="Arial" panose="020B0604020202020204" pitchFamily="34" charset="0"/>
              <a:buNone/>
            </a:pPr>
            <a:r>
              <a:rPr lang="en-GB" altLang="en-US" sz="1800" dirty="0"/>
              <a:t>If you think your community needs more AED’s then write to your local council with a copy of your findings.</a:t>
            </a:r>
          </a:p>
          <a:p>
            <a:pPr marL="0" indent="0">
              <a:buFont typeface="Arial" panose="020B0604020202020204" pitchFamily="34" charset="0"/>
              <a:buNone/>
            </a:pPr>
            <a:endParaRPr lang="en-GB" altLang="en-US" sz="1800" dirty="0"/>
          </a:p>
          <a:p>
            <a:pPr marL="0" indent="0">
              <a:buFont typeface="Arial" panose="020B0604020202020204" pitchFamily="34" charset="0"/>
              <a:buNone/>
            </a:pPr>
            <a:r>
              <a:rPr lang="en-GB" altLang="en-US" sz="1800" dirty="0"/>
              <a:t>You will all learn how to use an AED with I.M.P.S. </a:t>
            </a:r>
          </a:p>
          <a:p>
            <a:pPr marL="0" indent="0">
              <a:buFont typeface="Arial" panose="020B0604020202020204" pitchFamily="34" charset="0"/>
              <a:buNone/>
            </a:pPr>
            <a:endParaRPr lang="en-GB" altLang="en-US" sz="1800" dirty="0"/>
          </a:p>
          <a:p>
            <a:pPr marL="0" indent="0">
              <a:buFont typeface="Arial" panose="020B0604020202020204" pitchFamily="34" charset="0"/>
              <a:buNone/>
            </a:pPr>
            <a:endParaRPr lang="en-GB" altLang="en-US" sz="1800" dirty="0"/>
          </a:p>
        </p:txBody>
      </p:sp>
      <p:sp>
        <p:nvSpPr>
          <p:cNvPr id="3" name="TextBox 2">
            <a:extLst>
              <a:ext uri="{FF2B5EF4-FFF2-40B4-BE49-F238E27FC236}">
                <a16:creationId xmlns:a16="http://schemas.microsoft.com/office/drawing/2014/main" id="{F0CB8841-6B9E-83DC-499D-8CA338316A70}"/>
              </a:ext>
            </a:extLst>
          </p:cNvPr>
          <p:cNvSpPr txBox="1"/>
          <p:nvPr/>
        </p:nvSpPr>
        <p:spPr>
          <a:xfrm>
            <a:off x="5482821" y="5147173"/>
            <a:ext cx="6062472" cy="1200329"/>
          </a:xfrm>
          <a:prstGeom prst="rect">
            <a:avLst/>
          </a:prstGeom>
          <a:noFill/>
        </p:spPr>
        <p:txBody>
          <a:bodyPr wrap="square" rtlCol="0">
            <a:spAutoFit/>
          </a:bodyPr>
          <a:lstStyle/>
          <a:p>
            <a:pPr marL="0" indent="0">
              <a:buFont typeface="Arial" panose="020B0604020202020204" pitchFamily="34" charset="0"/>
              <a:buNone/>
            </a:pPr>
            <a:r>
              <a:rPr lang="en-GB" altLang="en-US" sz="1800" dirty="0"/>
              <a:t>If your school does not own an AED already, ask your teacher to follow this link for more information. </a:t>
            </a:r>
            <a:r>
              <a:rPr lang="en-GB" altLang="en-US" sz="1800" dirty="0">
                <a:hlinkClick r:id="rId3"/>
              </a:rPr>
              <a:t>https://www.gov.uk/government/news/every-school-will-have-a-life-saving-defibrillator-by-2223</a:t>
            </a:r>
            <a:r>
              <a:rPr lang="en-GB" altLang="en-US" sz="1800" dirty="0"/>
              <a:t> </a:t>
            </a:r>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0605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49633" y="1530237"/>
            <a:ext cx="10972799" cy="3936724"/>
          </a:xfrm>
        </p:spPr>
        <p:txBody>
          <a:bodyPr/>
          <a:lstStyle/>
          <a:p>
            <a:pPr marL="0" indent="0">
              <a:buFont typeface="Arial" panose="020B0604020202020204" pitchFamily="34" charset="0"/>
              <a:buNone/>
            </a:pPr>
            <a:r>
              <a:rPr lang="en-GB" altLang="en-US" sz="2000" b="1" dirty="0"/>
              <a:t>What does AED stand for?</a:t>
            </a:r>
          </a:p>
          <a:p>
            <a:pPr marL="0" indent="0">
              <a:buFont typeface="Arial" panose="020B0604020202020204" pitchFamily="34" charset="0"/>
              <a:buNone/>
            </a:pPr>
            <a:r>
              <a:rPr lang="en-GB" altLang="en-US" sz="2000" dirty="0">
                <a:solidFill>
                  <a:srgbClr val="0070C0"/>
                </a:solidFill>
              </a:rPr>
              <a:t>Automated External Defibrillator </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b="1" dirty="0"/>
              <a:t>Who can use an AED in an emergency?</a:t>
            </a:r>
          </a:p>
          <a:p>
            <a:pPr marL="0" indent="0">
              <a:buFont typeface="Arial" panose="020B0604020202020204" pitchFamily="34" charset="0"/>
              <a:buNone/>
            </a:pPr>
            <a:r>
              <a:rPr lang="en-GB" altLang="en-US" sz="2000" dirty="0">
                <a:solidFill>
                  <a:srgbClr val="0070C0"/>
                </a:solidFill>
              </a:rPr>
              <a:t>Anyone can use an AED. It’s really easy, just switch it on and follow the instructions.</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b="1" dirty="0"/>
              <a:t>When do you use an AED?</a:t>
            </a:r>
          </a:p>
          <a:p>
            <a:pPr marL="0" indent="0">
              <a:buFont typeface="Arial" panose="020B0604020202020204" pitchFamily="34" charset="0"/>
              <a:buNone/>
            </a:pPr>
            <a:r>
              <a:rPr lang="en-GB" altLang="en-US" sz="2000" dirty="0">
                <a:solidFill>
                  <a:srgbClr val="0070C0"/>
                </a:solidFill>
              </a:rPr>
              <a:t>If someone has collapsed and you think they may have suffered a sudden cardiac arrest.</a:t>
            </a:r>
          </a:p>
          <a:p>
            <a:pPr marL="0" indent="0">
              <a:buFont typeface="Arial" panose="020B0604020202020204" pitchFamily="34" charset="0"/>
              <a:buNone/>
            </a:pPr>
            <a:r>
              <a:rPr lang="en-GB" altLang="en-US" sz="2000" dirty="0">
                <a:solidFill>
                  <a:srgbClr val="0070C0"/>
                </a:solidFill>
              </a:rPr>
              <a:t>(they are unconscious and have stopped breathing)  </a:t>
            </a:r>
            <a:br>
              <a:rPr lang="en-GB" altLang="en-US" sz="2000" dirty="0">
                <a:solidFill>
                  <a:srgbClr val="0070C0"/>
                </a:solidFill>
              </a:rPr>
            </a:br>
            <a:r>
              <a:rPr lang="en-GB" altLang="en-US" sz="2000" dirty="0">
                <a:solidFill>
                  <a:srgbClr val="0070C0"/>
                </a:solidFill>
              </a:rPr>
              <a:t>Don’t worry – you can’t do anyone any harm by using one.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1359619" y="393590"/>
            <a:ext cx="4094922" cy="2135576"/>
          </a:xfrm>
        </p:spPr>
        <p:txBody>
          <a:bodyPr anchor="b">
            <a:normAutofit/>
          </a:bodyPr>
          <a:lstStyle/>
          <a:p>
            <a:r>
              <a:rPr lang="en-GB" altLang="en-US" sz="5400" dirty="0">
                <a:solidFill>
                  <a:schemeClr val="tx1">
                    <a:lumMod val="85000"/>
                    <a:lumOff val="15000"/>
                  </a:schemeClr>
                </a:solidFill>
              </a:rPr>
              <a:t>Did you know?</a:t>
            </a:r>
          </a:p>
        </p:txBody>
      </p:sp>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553319" y="2558008"/>
            <a:ext cx="5707522" cy="3541654"/>
          </a:xfrm>
        </p:spPr>
        <p:txBody>
          <a:bodyPr>
            <a:noAutofit/>
          </a:bodyPr>
          <a:lstStyle/>
          <a:p>
            <a:pPr marL="0" indent="0">
              <a:lnSpc>
                <a:spcPct val="90000"/>
              </a:lnSpc>
              <a:buNone/>
            </a:pPr>
            <a:r>
              <a:rPr lang="en-GB" altLang="en-US" sz="2400" dirty="0">
                <a:solidFill>
                  <a:schemeClr val="tx1">
                    <a:lumMod val="85000"/>
                    <a:lumOff val="15000"/>
                  </a:schemeClr>
                </a:solidFill>
              </a:rPr>
              <a:t>If you have an Alexa at home and you say </a:t>
            </a:r>
          </a:p>
          <a:p>
            <a:pPr marL="0" indent="0">
              <a:lnSpc>
                <a:spcPct val="90000"/>
              </a:lnSpc>
              <a:buNone/>
            </a:pPr>
            <a:endParaRPr lang="en-GB" altLang="en-US" sz="2400" dirty="0">
              <a:solidFill>
                <a:schemeClr val="tx1">
                  <a:lumMod val="85000"/>
                  <a:lumOff val="15000"/>
                </a:schemeClr>
              </a:solidFill>
            </a:endParaRPr>
          </a:p>
          <a:p>
            <a:pPr marL="0" indent="0" algn="ctr">
              <a:lnSpc>
                <a:spcPct val="90000"/>
              </a:lnSpc>
              <a:buNone/>
            </a:pPr>
            <a:r>
              <a:rPr lang="en-GB" altLang="en-US" sz="2400" i="1" dirty="0">
                <a:solidFill>
                  <a:schemeClr val="tx1">
                    <a:lumMod val="85000"/>
                    <a:lumOff val="15000"/>
                  </a:schemeClr>
                </a:solidFill>
              </a:rPr>
              <a:t>“Alexa activate emergency CPR”</a:t>
            </a:r>
          </a:p>
          <a:p>
            <a:pPr marL="0" indent="0">
              <a:lnSpc>
                <a:spcPct val="90000"/>
              </a:lnSpc>
              <a:buNone/>
            </a:pPr>
            <a:br>
              <a:rPr lang="en-GB" altLang="en-US" sz="2400" i="1" dirty="0">
                <a:solidFill>
                  <a:schemeClr val="tx1">
                    <a:lumMod val="85000"/>
                    <a:lumOff val="15000"/>
                  </a:schemeClr>
                </a:solidFill>
              </a:rPr>
            </a:br>
            <a:r>
              <a:rPr lang="en-GB" altLang="en-US" sz="2400" dirty="0">
                <a:solidFill>
                  <a:schemeClr val="tx1">
                    <a:lumMod val="85000"/>
                    <a:lumOff val="15000"/>
                  </a:schemeClr>
                </a:solidFill>
              </a:rPr>
              <a:t> you can practise on a cushion or a teddy.</a:t>
            </a:r>
            <a:br>
              <a:rPr lang="en-GB" altLang="en-US" sz="2400" dirty="0">
                <a:solidFill>
                  <a:schemeClr val="tx1">
                    <a:lumMod val="85000"/>
                    <a:lumOff val="15000"/>
                  </a:schemeClr>
                </a:solidFill>
              </a:rPr>
            </a:br>
            <a:endParaRPr lang="en-GB" altLang="en-US" sz="2400" dirty="0">
              <a:solidFill>
                <a:schemeClr val="tx1">
                  <a:lumMod val="85000"/>
                  <a:lumOff val="15000"/>
                </a:schemeClr>
              </a:solidFill>
            </a:endParaRPr>
          </a:p>
          <a:p>
            <a:pPr marL="0" indent="0">
              <a:lnSpc>
                <a:spcPct val="90000"/>
              </a:lnSpc>
              <a:buNone/>
            </a:pPr>
            <a:r>
              <a:rPr lang="en-GB" altLang="en-US" sz="2400" dirty="0">
                <a:solidFill>
                  <a:schemeClr val="tx1">
                    <a:lumMod val="85000"/>
                    <a:lumOff val="15000"/>
                  </a:schemeClr>
                </a:solidFill>
              </a:rPr>
              <a:t>(remember </a:t>
            </a:r>
            <a:r>
              <a:rPr lang="en-GB" altLang="en-US" sz="2400" b="1" dirty="0">
                <a:solidFill>
                  <a:schemeClr val="tx1">
                    <a:lumMod val="85000"/>
                    <a:lumOff val="15000"/>
                  </a:schemeClr>
                </a:solidFill>
              </a:rPr>
              <a:t>NEVER</a:t>
            </a:r>
            <a:r>
              <a:rPr lang="en-GB" altLang="en-US" sz="2400" dirty="0">
                <a:solidFill>
                  <a:schemeClr val="tx1">
                    <a:lumMod val="85000"/>
                    <a:lumOff val="15000"/>
                  </a:schemeClr>
                </a:solidFill>
              </a:rPr>
              <a:t> phone 999 unless there is a real emergency or </a:t>
            </a:r>
            <a:r>
              <a:rPr lang="en-GB" altLang="en-US" sz="2400" b="1" dirty="0">
                <a:solidFill>
                  <a:schemeClr val="tx1">
                    <a:lumMod val="85000"/>
                    <a:lumOff val="15000"/>
                  </a:schemeClr>
                </a:solidFill>
              </a:rPr>
              <a:t>practise</a:t>
            </a:r>
            <a:r>
              <a:rPr lang="en-GB" altLang="en-US" sz="2400" dirty="0">
                <a:solidFill>
                  <a:schemeClr val="tx1">
                    <a:lumMod val="85000"/>
                    <a:lumOff val="15000"/>
                  </a:schemeClr>
                </a:solidFill>
              </a:rPr>
              <a:t> CPR on a </a:t>
            </a:r>
            <a:r>
              <a:rPr lang="en-GB" altLang="en-US" sz="2400" b="1" dirty="0">
                <a:solidFill>
                  <a:schemeClr val="tx1">
                    <a:lumMod val="85000"/>
                    <a:lumOff val="15000"/>
                  </a:schemeClr>
                </a:solidFill>
              </a:rPr>
              <a:t>person</a:t>
            </a:r>
            <a:r>
              <a:rPr lang="en-GB" altLang="en-US" sz="2400" dirty="0">
                <a:solidFill>
                  <a:schemeClr val="tx1">
                    <a:lumMod val="85000"/>
                    <a:lumOff val="15000"/>
                  </a:schemeClr>
                </a:solidFill>
              </a:rPr>
              <a:t> who is </a:t>
            </a:r>
            <a:r>
              <a:rPr lang="en-GB" altLang="en-US" sz="2400" b="1" dirty="0">
                <a:solidFill>
                  <a:schemeClr val="tx1">
                    <a:lumMod val="85000"/>
                    <a:lumOff val="15000"/>
                  </a:schemeClr>
                </a:solidFill>
              </a:rPr>
              <a:t>breathing</a:t>
            </a:r>
            <a:r>
              <a:rPr lang="en-GB" altLang="en-US" sz="2400" dirty="0">
                <a:solidFill>
                  <a:schemeClr val="tx1">
                    <a:lumMod val="85000"/>
                    <a:lumOff val="15000"/>
                  </a:schemeClr>
                </a:solidFill>
              </a:rPr>
              <a:t>)</a:t>
            </a:r>
          </a:p>
          <a:p>
            <a:pPr>
              <a:lnSpc>
                <a:spcPct val="90000"/>
              </a:lnSpc>
            </a:pPr>
            <a:endParaRPr lang="en-GB" altLang="en-US" sz="2400" dirty="0">
              <a:solidFill>
                <a:schemeClr val="tx1">
                  <a:lumMod val="85000"/>
                  <a:lumOff val="15000"/>
                </a:schemeClr>
              </a:solidFill>
            </a:endParaRP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Autofit/>
          </a:bodyPr>
          <a:lstStyle/>
          <a:p>
            <a:r>
              <a:rPr lang="en-US" sz="5400" dirty="0"/>
              <a:t>What is a defibrillator?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2493" y="118776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26773" y="1495934"/>
            <a:ext cx="8229600" cy="1755775"/>
          </a:xfrm>
        </p:spPr>
        <p:txBody>
          <a:bodyPr/>
          <a:lstStyle/>
          <a:p>
            <a:pPr marL="0" indent="0">
              <a:buFont typeface="Arial" panose="020B0604020202020204" pitchFamily="34" charset="0"/>
              <a:buNone/>
            </a:pPr>
            <a:r>
              <a:rPr lang="en-GB" altLang="en-US" sz="2400" b="1" dirty="0"/>
              <a:t>Have you ever heard of a defibrillator?</a:t>
            </a:r>
            <a:br>
              <a:rPr lang="en-GB" altLang="en-US" sz="2400" dirty="0"/>
            </a:br>
            <a:endParaRPr lang="en-GB" altLang="en-US" sz="2400" dirty="0"/>
          </a:p>
          <a:p>
            <a:pPr marL="0" indent="0">
              <a:buFont typeface="Arial" panose="020B0604020202020204" pitchFamily="34" charset="0"/>
              <a:buNone/>
            </a:pPr>
            <a:r>
              <a:rPr lang="en-GB" altLang="en-US" sz="2400" b="1" dirty="0"/>
              <a:t>Can you guess what it is for?</a:t>
            </a:r>
          </a:p>
        </p:txBody>
      </p:sp>
      <p:sp>
        <p:nvSpPr>
          <p:cNvPr id="3" name="TextBox 2">
            <a:extLst>
              <a:ext uri="{FF2B5EF4-FFF2-40B4-BE49-F238E27FC236}">
                <a16:creationId xmlns:a16="http://schemas.microsoft.com/office/drawing/2014/main" id="{CBA62E6E-D9B5-912F-7F76-23B054DDBD42}"/>
              </a:ext>
            </a:extLst>
          </p:cNvPr>
          <p:cNvSpPr txBox="1"/>
          <p:nvPr/>
        </p:nvSpPr>
        <p:spPr>
          <a:xfrm>
            <a:off x="2816498" y="2793037"/>
            <a:ext cx="8728795" cy="2308324"/>
          </a:xfrm>
          <a:prstGeom prst="rect">
            <a:avLst/>
          </a:prstGeom>
          <a:noFill/>
        </p:spPr>
        <p:txBody>
          <a:bodyPr wrap="square" rtlCol="0">
            <a:spAutoFit/>
          </a:bodyPr>
          <a:lstStyle/>
          <a:p>
            <a:r>
              <a:rPr lang="en-GB" dirty="0"/>
              <a:t>If someone has a sudden cardiac arrest (when their heart stops beating properly) then CPR (pressing on the persons chest) will help to keep the blood circulating around the body. </a:t>
            </a:r>
          </a:p>
          <a:p>
            <a:endParaRPr lang="en-GB" dirty="0"/>
          </a:p>
          <a:p>
            <a:r>
              <a:rPr lang="en-GB" dirty="0"/>
              <a:t>A defibrillator is a bit like using Control, Alt and Delete on your computer when you need to reset it.</a:t>
            </a:r>
          </a:p>
          <a:p>
            <a:endParaRPr lang="en-GB" dirty="0"/>
          </a:p>
          <a:p>
            <a:r>
              <a:rPr lang="en-GB" dirty="0"/>
              <a:t>A defibrillator is a small portable machine with its own battery that safely delivers an electric shock to make the heart start beating properly again. </a:t>
            </a:r>
          </a:p>
        </p:txBody>
      </p:sp>
      <p:sp>
        <p:nvSpPr>
          <p:cNvPr id="5" name="TextBox 4">
            <a:extLst>
              <a:ext uri="{FF2B5EF4-FFF2-40B4-BE49-F238E27FC236}">
                <a16:creationId xmlns:a16="http://schemas.microsoft.com/office/drawing/2014/main" id="{C39ECBF8-7E78-71DC-D392-2A5AD94CA06D}"/>
              </a:ext>
            </a:extLst>
          </p:cNvPr>
          <p:cNvSpPr txBox="1"/>
          <p:nvPr/>
        </p:nvSpPr>
        <p:spPr>
          <a:xfrm>
            <a:off x="1557668" y="5443687"/>
            <a:ext cx="10073500" cy="830997"/>
          </a:xfrm>
          <a:prstGeom prst="rect">
            <a:avLst/>
          </a:prstGeom>
          <a:noFill/>
        </p:spPr>
        <p:txBody>
          <a:bodyPr wrap="square" rtlCol="0">
            <a:spAutoFit/>
          </a:bodyPr>
          <a:lstStyle/>
          <a:p>
            <a:pPr algn="ctr">
              <a:defRPr/>
            </a:pPr>
            <a:r>
              <a:rPr lang="en-GB" sz="2400" b="1" dirty="0"/>
              <a:t>Anyone can use a defibrillator and you will learn to use one when you have your I.M.P.S. session with our trainers.</a:t>
            </a:r>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endParaRPr lang="en-US" dirty="0"/>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4">
            <a:extLst>
              <a:ext uri="{FF2B5EF4-FFF2-40B4-BE49-F238E27FC236}">
                <a16:creationId xmlns:a16="http://schemas.microsoft.com/office/drawing/2014/main" id="{51D39997-0047-F38F-108F-B56A520484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053" y="1173680"/>
            <a:ext cx="6014185" cy="45106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765051" y="662400"/>
            <a:ext cx="3384000" cy="1492132"/>
          </a:xfrm>
        </p:spPr>
        <p:txBody>
          <a:bodyPr vert="horz" lIns="91440" tIns="45720" rIns="91440" bIns="45720" numCol="1" rtlCol="0" anchor="t" anchorCtr="0" compatLnSpc="1">
            <a:prstTxWarp prst="textNoShape">
              <a:avLst/>
            </a:prstTxWarp>
            <a:normAutofit/>
          </a:bodyPr>
          <a:lstStyle/>
          <a:p>
            <a:pPr algn="ctr"/>
            <a:r>
              <a:rPr lang="en-GB" sz="7200" dirty="0"/>
              <a:t>AED</a:t>
            </a:r>
            <a:endParaRPr lang="en-US" sz="72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47543" y="2255105"/>
            <a:ext cx="3384000" cy="3844800"/>
          </a:xfrm>
        </p:spPr>
        <p:txBody>
          <a:bodyPr>
            <a:normAutofit/>
          </a:bodyPr>
          <a:lstStyle/>
          <a:p>
            <a:pPr marL="0" indent="0">
              <a:spcBef>
                <a:spcPct val="0"/>
              </a:spcBef>
              <a:buNone/>
              <a:defRPr/>
            </a:pPr>
            <a:r>
              <a:rPr lang="en-GB" sz="3000" dirty="0">
                <a:latin typeface="+mj-lt"/>
                <a:ea typeface="+mj-ea"/>
                <a:cs typeface="+mj-cs"/>
              </a:rPr>
              <a:t>A defibrillator is sometimes called an AED.</a:t>
            </a:r>
          </a:p>
          <a:p>
            <a:pPr marL="0" indent="0">
              <a:spcBef>
                <a:spcPct val="0"/>
              </a:spcBef>
              <a:buNone/>
              <a:defRPr/>
            </a:pPr>
            <a:endParaRPr lang="en-GB" sz="3000" dirty="0">
              <a:latin typeface="+mj-lt"/>
              <a:ea typeface="+mj-ea"/>
              <a:cs typeface="+mj-cs"/>
            </a:endParaRPr>
          </a:p>
          <a:p>
            <a:pPr marL="0" indent="0">
              <a:spcBef>
                <a:spcPct val="0"/>
              </a:spcBef>
              <a:buNone/>
              <a:defRPr/>
            </a:pPr>
            <a:r>
              <a:rPr lang="en-GB" sz="3000" dirty="0">
                <a:latin typeface="+mj-lt"/>
                <a:ea typeface="+mj-ea"/>
                <a:cs typeface="+mj-cs"/>
              </a:rPr>
              <a:t>Do you know what AED stands for?</a:t>
            </a:r>
          </a:p>
          <a:p>
            <a:pPr marL="0" indent="0">
              <a:buFont typeface="Arial" panose="020B0604020202020204" pitchFamily="34" charset="0"/>
              <a:buNone/>
            </a:pPr>
            <a:endParaRPr lang="en-GB" altLang="en-US" sz="2000" dirty="0">
              <a:solidFill>
                <a:schemeClr val="bg1">
                  <a:alpha val="60000"/>
                </a:schemeClr>
              </a:solidFill>
            </a:endParaRPr>
          </a:p>
        </p:txBody>
      </p:sp>
    </p:spTree>
    <p:extLst>
      <p:ext uri="{BB962C8B-B14F-4D97-AF65-F5344CB8AC3E}">
        <p14:creationId xmlns:p14="http://schemas.microsoft.com/office/powerpoint/2010/main" val="102784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endParaRPr lang="en-US" dirty="0"/>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765051" y="662400"/>
            <a:ext cx="3384000" cy="1492132"/>
          </a:xfrm>
        </p:spPr>
        <p:txBody>
          <a:bodyPr vert="horz" lIns="91440" tIns="45720" rIns="91440" bIns="45720" numCol="1" rtlCol="0" anchor="t" anchorCtr="0" compatLnSpc="1">
            <a:prstTxWarp prst="textNoShape">
              <a:avLst/>
            </a:prstTxWarp>
            <a:normAutofit/>
          </a:bodyPr>
          <a:lstStyle/>
          <a:p>
            <a:pPr algn="ctr"/>
            <a:r>
              <a:rPr lang="en-US" sz="7200" b="1" dirty="0"/>
              <a:t>AED</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Content Placeholder 8" descr="A picture containing text, vector graphics&#10;&#10;Description automatically generated">
            <a:extLst>
              <a:ext uri="{FF2B5EF4-FFF2-40B4-BE49-F238E27FC236}">
                <a16:creationId xmlns:a16="http://schemas.microsoft.com/office/drawing/2014/main" id="{04948A38-9827-6A35-8C6E-494020AC3C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5821" y="2699256"/>
            <a:ext cx="2185420" cy="1929388"/>
          </a:xfrm>
        </p:spPr>
      </p:pic>
      <p:sp>
        <p:nvSpPr>
          <p:cNvPr id="5" name="Subtitle 2">
            <a:extLst>
              <a:ext uri="{FF2B5EF4-FFF2-40B4-BE49-F238E27FC236}">
                <a16:creationId xmlns:a16="http://schemas.microsoft.com/office/drawing/2014/main" id="{B2244C09-4CCE-2791-54C7-B38E55CBEC57}"/>
              </a:ext>
            </a:extLst>
          </p:cNvPr>
          <p:cNvSpPr txBox="1">
            <a:spLocks/>
          </p:cNvSpPr>
          <p:nvPr/>
        </p:nvSpPr>
        <p:spPr>
          <a:xfrm>
            <a:off x="6228328" y="908670"/>
            <a:ext cx="4284663" cy="401002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b="1" dirty="0"/>
              <a:t>Automated</a:t>
            </a:r>
            <a:r>
              <a:rPr lang="en-GB" dirty="0"/>
              <a:t> – it tells you what to do.</a:t>
            </a:r>
            <a:br>
              <a:rPr lang="en-GB" dirty="0"/>
            </a:br>
            <a:endParaRPr lang="en-GB" dirty="0"/>
          </a:p>
          <a:p>
            <a:pPr fontAlgn="auto">
              <a:spcAft>
                <a:spcPts val="0"/>
              </a:spcAft>
              <a:defRPr/>
            </a:pPr>
            <a:r>
              <a:rPr lang="en-GB" b="1" dirty="0"/>
              <a:t>External</a:t>
            </a:r>
            <a:r>
              <a:rPr lang="en-GB" dirty="0"/>
              <a:t> – you put it on the outside of a body.</a:t>
            </a:r>
            <a:br>
              <a:rPr lang="en-GB" dirty="0"/>
            </a:br>
            <a:endParaRPr lang="en-GB" dirty="0"/>
          </a:p>
          <a:p>
            <a:pPr fontAlgn="auto">
              <a:spcAft>
                <a:spcPts val="0"/>
              </a:spcAft>
              <a:defRPr/>
            </a:pPr>
            <a:r>
              <a:rPr lang="en-GB" b="1" dirty="0"/>
              <a:t>Defibrillator</a:t>
            </a:r>
            <a:r>
              <a:rPr lang="en-GB" dirty="0"/>
              <a:t> – it ‘reboots’ the heart  </a:t>
            </a:r>
            <a:r>
              <a:rPr lang="en-GB" sz="2600" dirty="0"/>
              <a:t>(just like Ctrl, Alt, Delete on your computer.)</a:t>
            </a:r>
          </a:p>
        </p:txBody>
      </p:sp>
      <p:sp>
        <p:nvSpPr>
          <p:cNvPr id="3" name="TextBox 2">
            <a:extLst>
              <a:ext uri="{FF2B5EF4-FFF2-40B4-BE49-F238E27FC236}">
                <a16:creationId xmlns:a16="http://schemas.microsoft.com/office/drawing/2014/main" id="{92C08DC2-7A69-D8AD-49DE-20D36E06F4E1}"/>
              </a:ext>
            </a:extLst>
          </p:cNvPr>
          <p:cNvSpPr txBox="1"/>
          <p:nvPr/>
        </p:nvSpPr>
        <p:spPr>
          <a:xfrm>
            <a:off x="6580665" y="5335564"/>
            <a:ext cx="4417301" cy="1200329"/>
          </a:xfrm>
          <a:prstGeom prst="rect">
            <a:avLst/>
          </a:prstGeom>
          <a:noFill/>
        </p:spPr>
        <p:txBody>
          <a:bodyPr wrap="square" rtlCol="0">
            <a:spAutoFit/>
          </a:bodyPr>
          <a:lstStyle/>
          <a:p>
            <a:r>
              <a:rPr lang="en-GB" sz="2400" dirty="0"/>
              <a:t>If you can use a defibrillator within 3-5 minutes of collapse the survival rate increases to 50-70%.</a:t>
            </a:r>
          </a:p>
        </p:txBody>
      </p:sp>
    </p:spTree>
    <p:extLst>
      <p:ext uri="{BB962C8B-B14F-4D97-AF65-F5344CB8AC3E}">
        <p14:creationId xmlns:p14="http://schemas.microsoft.com/office/powerpoint/2010/main" val="38214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4" y="1694246"/>
            <a:ext cx="6155477" cy="755921"/>
          </a:xfrm>
        </p:spPr>
        <p:txBody>
          <a:bodyPr vert="horz" wrap="square" lIns="91440" tIns="45720" rIns="91440" bIns="45720" numCol="1" rtlCol="0" anchor="b" anchorCtr="0" compatLnSpc="1">
            <a:prstTxWarp prst="textNoShape">
              <a:avLst/>
            </a:prstTxWarp>
            <a:normAutofit/>
          </a:bodyPr>
          <a:lstStyle/>
          <a:p>
            <a:r>
              <a:rPr lang="en-US" sz="4000" dirty="0"/>
              <a:t>What does an AED look like?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2493" y="143465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Content Placeholder 2">
            <a:extLst>
              <a:ext uri="{FF2B5EF4-FFF2-40B4-BE49-F238E27FC236}">
                <a16:creationId xmlns:a16="http://schemas.microsoft.com/office/drawing/2014/main" id="{388E91B6-427D-062B-D637-957B648FD8C2}"/>
              </a:ext>
            </a:extLst>
          </p:cNvPr>
          <p:cNvSpPr txBox="1">
            <a:spLocks/>
          </p:cNvSpPr>
          <p:nvPr/>
        </p:nvSpPr>
        <p:spPr bwMode="auto">
          <a:xfrm>
            <a:off x="7188363" y="2050153"/>
            <a:ext cx="4286828" cy="36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2400" dirty="0"/>
              <a:t>AED’s come in different designs (just like mobile phones).</a:t>
            </a:r>
          </a:p>
          <a:p>
            <a:pPr marL="0" indent="0" fontAlgn="auto">
              <a:spcAft>
                <a:spcPts val="0"/>
              </a:spcAft>
              <a:buFont typeface="Arial" panose="020B0604020202020204" pitchFamily="34" charset="0"/>
              <a:buNone/>
              <a:defRPr/>
            </a:pPr>
            <a:r>
              <a:rPr lang="en-GB" sz="2400" dirty="0"/>
              <a:t>They all work in the same way.</a:t>
            </a:r>
            <a:br>
              <a:rPr lang="en-GB" sz="2400" dirty="0"/>
            </a:br>
            <a:endParaRPr lang="en-GB" sz="2400" dirty="0"/>
          </a:p>
          <a:p>
            <a:pPr marL="0" indent="0" fontAlgn="auto">
              <a:spcAft>
                <a:spcPts val="0"/>
              </a:spcAft>
              <a:buFont typeface="Arial" panose="020B0604020202020204" pitchFamily="34" charset="0"/>
              <a:buNone/>
              <a:defRPr/>
            </a:pPr>
            <a:endParaRPr lang="en-GB" sz="2400" dirty="0"/>
          </a:p>
          <a:p>
            <a:pPr marL="0" indent="0" fontAlgn="auto">
              <a:spcAft>
                <a:spcPts val="0"/>
              </a:spcAft>
              <a:buFont typeface="Arial" panose="020B0604020202020204" pitchFamily="34" charset="0"/>
              <a:buNone/>
              <a:defRPr/>
            </a:pPr>
            <a:endParaRPr lang="en-GB" sz="2400" dirty="0"/>
          </a:p>
          <a:p>
            <a:pPr marL="0" indent="0" fontAlgn="auto">
              <a:spcAft>
                <a:spcPts val="0"/>
              </a:spcAft>
              <a:buFont typeface="Arial" panose="020B0604020202020204" pitchFamily="34" charset="0"/>
              <a:buNone/>
              <a:defRPr/>
            </a:pPr>
            <a:r>
              <a:rPr lang="en-GB" dirty="0"/>
              <a:t>You switch it on, attach the pads  and follow the instructions. </a:t>
            </a:r>
            <a:br>
              <a:rPr lang="en-GB" dirty="0"/>
            </a:br>
            <a:endParaRPr lang="en-GB" dirty="0"/>
          </a:p>
        </p:txBody>
      </p:sp>
      <p:sp>
        <p:nvSpPr>
          <p:cNvPr id="3" name="TextBox 2">
            <a:extLst>
              <a:ext uri="{FF2B5EF4-FFF2-40B4-BE49-F238E27FC236}">
                <a16:creationId xmlns:a16="http://schemas.microsoft.com/office/drawing/2014/main" id="{E36250F8-4D9C-5F37-E9EB-42A6F456D7F0}"/>
              </a:ext>
            </a:extLst>
          </p:cNvPr>
          <p:cNvSpPr txBox="1"/>
          <p:nvPr/>
        </p:nvSpPr>
        <p:spPr>
          <a:xfrm>
            <a:off x="1239140" y="410198"/>
            <a:ext cx="9699477" cy="707886"/>
          </a:xfrm>
          <a:prstGeom prst="rect">
            <a:avLst/>
          </a:prstGeom>
          <a:noFill/>
        </p:spPr>
        <p:txBody>
          <a:bodyPr wrap="square" rtlCol="0">
            <a:spAutoFit/>
          </a:bodyPr>
          <a:lstStyle/>
          <a:p>
            <a:r>
              <a:rPr lang="en-GB" sz="4000" dirty="0">
                <a:latin typeface="+mj-lt"/>
              </a:rPr>
              <a:t>We would like you all to become AED spotters</a:t>
            </a:r>
          </a:p>
        </p:txBody>
      </p:sp>
      <p:grpSp>
        <p:nvGrpSpPr>
          <p:cNvPr id="24" name="Group 23">
            <a:extLst>
              <a:ext uri="{FF2B5EF4-FFF2-40B4-BE49-F238E27FC236}">
                <a16:creationId xmlns:a16="http://schemas.microsoft.com/office/drawing/2014/main" id="{958293D2-DC16-BD41-79DD-ECC754AB3EB6}"/>
              </a:ext>
            </a:extLst>
          </p:cNvPr>
          <p:cNvGrpSpPr/>
          <p:nvPr/>
        </p:nvGrpSpPr>
        <p:grpSpPr>
          <a:xfrm>
            <a:off x="822497" y="2307291"/>
            <a:ext cx="5821353" cy="3853753"/>
            <a:chOff x="243199" y="1732488"/>
            <a:chExt cx="5821353" cy="3853753"/>
          </a:xfrm>
        </p:grpSpPr>
        <p:pic>
          <p:nvPicPr>
            <p:cNvPr id="9" name="Picture 3">
              <a:extLst>
                <a:ext uri="{FF2B5EF4-FFF2-40B4-BE49-F238E27FC236}">
                  <a16:creationId xmlns:a16="http://schemas.microsoft.com/office/drawing/2014/main" id="{B3F5432A-ABB6-6FEC-AA83-F3BE85ED3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41"/>
            <a:stretch>
              <a:fillRect/>
            </a:stretch>
          </p:blipFill>
          <p:spPr bwMode="auto">
            <a:xfrm>
              <a:off x="3578527" y="1732488"/>
              <a:ext cx="24860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F5337088-7298-76D6-2828-D893C9E2F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99" y="3605041"/>
              <a:ext cx="26400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a:extLst>
                <a:ext uri="{FF2B5EF4-FFF2-40B4-BE49-F238E27FC236}">
                  <a16:creationId xmlns:a16="http://schemas.microsoft.com/office/drawing/2014/main" id="{57D8993D-4FAB-1B42-0F0F-29DD3932B6A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06837" y="3682366"/>
              <a:ext cx="2170112" cy="18653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53848E24-C314-A1A0-061B-38FD74C51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05" y="1836089"/>
              <a:ext cx="3030538"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099C9190-8951-6116-4863-AF58D7CE9757}"/>
                </a:ext>
              </a:extLst>
            </p:cNvPr>
            <p:cNvPicPr>
              <a:picLocks noChangeAspect="1"/>
            </p:cNvPicPr>
            <p:nvPr/>
          </p:nvPicPr>
          <p:blipFill>
            <a:blip r:embed="rId7"/>
            <a:stretch>
              <a:fillRect/>
            </a:stretch>
          </p:blipFill>
          <p:spPr>
            <a:xfrm>
              <a:off x="3638870" y="3511928"/>
              <a:ext cx="2395936" cy="1755800"/>
            </a:xfrm>
            <a:prstGeom prst="rect">
              <a:avLst/>
            </a:prstGeom>
          </p:spPr>
        </p:pic>
      </p:gr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8"/>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262276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endParaRPr lang="en-US" dirty="0"/>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61394" y="463846"/>
            <a:ext cx="4009938" cy="1492132"/>
          </a:xfrm>
        </p:spPr>
        <p:txBody>
          <a:bodyPr vert="horz" lIns="91440" tIns="45720" rIns="91440" bIns="45720" numCol="1" rtlCol="0" anchor="t" anchorCtr="0" compatLnSpc="1">
            <a:prstTxWarp prst="textNoShape">
              <a:avLst/>
            </a:prstTxWarp>
            <a:normAutofit/>
          </a:bodyPr>
          <a:lstStyle/>
          <a:p>
            <a:pPr algn="ctr"/>
            <a:r>
              <a:rPr lang="en-US" dirty="0"/>
              <a:t>Where are they kept?</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36759" y="2027666"/>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sz="1800" dirty="0"/>
          </a:p>
        </p:txBody>
      </p:sp>
      <p:sp>
        <p:nvSpPr>
          <p:cNvPr id="6" name="Content Placeholder 2">
            <a:extLst>
              <a:ext uri="{FF2B5EF4-FFF2-40B4-BE49-F238E27FC236}">
                <a16:creationId xmlns:a16="http://schemas.microsoft.com/office/drawing/2014/main" id="{5DA2BF21-FB04-7D45-9C52-9EB39DC38024}"/>
              </a:ext>
            </a:extLst>
          </p:cNvPr>
          <p:cNvSpPr>
            <a:spLocks noGrp="1"/>
          </p:cNvSpPr>
          <p:nvPr>
            <p:ph idx="1"/>
          </p:nvPr>
        </p:nvSpPr>
        <p:spPr>
          <a:xfrm>
            <a:off x="356532" y="1833225"/>
            <a:ext cx="4114800" cy="4530725"/>
          </a:xfrm>
        </p:spPr>
        <p:txBody>
          <a:bodyPr/>
          <a:lstStyle/>
          <a:p>
            <a:pPr marL="0" indent="0">
              <a:buFont typeface="Wingdings" panose="05000000000000000000" pitchFamily="2" charset="2"/>
              <a:buNone/>
              <a:defRPr/>
            </a:pPr>
            <a:r>
              <a:rPr lang="en-GB" sz="2400" dirty="0">
                <a:latin typeface="Comic Sans MS" panose="030F0702030302020204" pitchFamily="66" charset="0"/>
              </a:rPr>
              <a:t>An AED can be situated</a:t>
            </a:r>
          </a:p>
          <a:p>
            <a:pPr marL="0" indent="0">
              <a:buFont typeface="Wingdings" panose="05000000000000000000" pitchFamily="2" charset="2"/>
              <a:buNone/>
              <a:defRPr/>
            </a:pPr>
            <a:r>
              <a:rPr lang="en-GB" sz="2400" dirty="0">
                <a:latin typeface="Comic Sans MS" panose="030F0702030302020204" pitchFamily="66" charset="0"/>
              </a:rPr>
              <a:t>inside or outside. </a:t>
            </a:r>
          </a:p>
          <a:p>
            <a:pPr marL="0" indent="0">
              <a:buFont typeface="Wingdings" panose="05000000000000000000" pitchFamily="2" charset="2"/>
              <a:buNone/>
              <a:defRPr/>
            </a:pPr>
            <a:r>
              <a:rPr lang="en-GB" sz="2400" dirty="0">
                <a:latin typeface="Comic Sans MS" panose="030F0702030302020204" pitchFamily="66" charset="0"/>
              </a:rPr>
              <a:t>Some are kept inside </a:t>
            </a:r>
          </a:p>
          <a:p>
            <a:pPr marL="0" indent="0">
              <a:buFont typeface="Wingdings" panose="05000000000000000000" pitchFamily="2" charset="2"/>
              <a:buNone/>
              <a:defRPr/>
            </a:pPr>
            <a:r>
              <a:rPr lang="en-GB" sz="2400" dirty="0">
                <a:latin typeface="Comic Sans MS" panose="030F0702030302020204" pitchFamily="66" charset="0"/>
              </a:rPr>
              <a:t>cabinets or telephone</a:t>
            </a:r>
          </a:p>
          <a:p>
            <a:pPr marL="0" indent="0">
              <a:buFont typeface="Wingdings" panose="05000000000000000000" pitchFamily="2" charset="2"/>
              <a:buNone/>
              <a:defRPr/>
            </a:pPr>
            <a:r>
              <a:rPr lang="en-GB" sz="2400" dirty="0">
                <a:latin typeface="Comic Sans MS" panose="030F0702030302020204" pitchFamily="66" charset="0"/>
              </a:rPr>
              <a:t>boxes. </a:t>
            </a:r>
          </a:p>
          <a:p>
            <a:pPr marL="0" indent="0">
              <a:buFont typeface="Wingdings" panose="05000000000000000000" pitchFamily="2" charset="2"/>
              <a:buNone/>
              <a:defRPr/>
            </a:pPr>
            <a:r>
              <a:rPr lang="en-GB" sz="2400" dirty="0">
                <a:latin typeface="Comic Sans MS" panose="030F0702030302020204" pitchFamily="66" charset="0"/>
              </a:rPr>
              <a:t>As a class write a list of all </a:t>
            </a:r>
          </a:p>
          <a:p>
            <a:pPr marL="0" indent="0">
              <a:buFont typeface="Wingdings" panose="05000000000000000000" pitchFamily="2" charset="2"/>
              <a:buNone/>
              <a:defRPr/>
            </a:pPr>
            <a:r>
              <a:rPr lang="en-GB" sz="2400" dirty="0">
                <a:latin typeface="Comic Sans MS" panose="030F0702030302020204" pitchFamily="66" charset="0"/>
              </a:rPr>
              <a:t>the places where you could find an AED. </a:t>
            </a:r>
          </a:p>
          <a:p>
            <a:pPr marL="0" indent="0">
              <a:buFont typeface="Wingdings" panose="05000000000000000000" pitchFamily="2" charset="2"/>
              <a:buNone/>
              <a:defRPr/>
            </a:pPr>
            <a:endParaRPr lang="en-GB" dirty="0"/>
          </a:p>
          <a:p>
            <a:pPr>
              <a:defRPr/>
            </a:pPr>
            <a:endParaRPr lang="en-GB" dirty="0"/>
          </a:p>
        </p:txBody>
      </p:sp>
      <p:grpSp>
        <p:nvGrpSpPr>
          <p:cNvPr id="3" name="Group 2">
            <a:extLst>
              <a:ext uri="{FF2B5EF4-FFF2-40B4-BE49-F238E27FC236}">
                <a16:creationId xmlns:a16="http://schemas.microsoft.com/office/drawing/2014/main" id="{5CD30366-B273-9449-E3A0-ADE423F6738C}"/>
              </a:ext>
            </a:extLst>
          </p:cNvPr>
          <p:cNvGrpSpPr/>
          <p:nvPr/>
        </p:nvGrpSpPr>
        <p:grpSpPr>
          <a:xfrm>
            <a:off x="5268459" y="135804"/>
            <a:ext cx="6413572" cy="6379579"/>
            <a:chOff x="5268459" y="135804"/>
            <a:chExt cx="6413572" cy="6379579"/>
          </a:xfrm>
        </p:grpSpPr>
        <p:pic>
          <p:nvPicPr>
            <p:cNvPr id="11" name="Picture 5">
              <a:extLst>
                <a:ext uri="{FF2B5EF4-FFF2-40B4-BE49-F238E27FC236}">
                  <a16:creationId xmlns:a16="http://schemas.microsoft.com/office/drawing/2014/main" id="{2C8B5A8A-BF7B-4EAE-81DA-468600A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78" r="14915"/>
            <a:stretch>
              <a:fillRect/>
            </a:stretch>
          </p:blipFill>
          <p:spPr bwMode="auto">
            <a:xfrm>
              <a:off x="7901254" y="2709223"/>
              <a:ext cx="2101149" cy="189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a:extLst>
                <a:ext uri="{FF2B5EF4-FFF2-40B4-BE49-F238E27FC236}">
                  <a16:creationId xmlns:a16="http://schemas.microsoft.com/office/drawing/2014/main" id="{CC61E6FF-4ADD-6430-38F6-6132A601F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904" y="2709223"/>
              <a:ext cx="2538279" cy="189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D6A7983E-0B69-76D1-5A9A-716BDA7D0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048" y="4657098"/>
              <a:ext cx="3833472" cy="185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icture containing text, sign&#10;&#10;Description automatically generated">
              <a:extLst>
                <a:ext uri="{FF2B5EF4-FFF2-40B4-BE49-F238E27FC236}">
                  <a16:creationId xmlns:a16="http://schemas.microsoft.com/office/drawing/2014/main" id="{B9C5AA5E-B2E4-A49A-DDA5-C3647809BA40}"/>
                </a:ext>
              </a:extLst>
            </p:cNvPr>
            <p:cNvPicPr>
              <a:picLocks noChangeAspect="1"/>
            </p:cNvPicPr>
            <p:nvPr/>
          </p:nvPicPr>
          <p:blipFill rotWithShape="1">
            <a:blip r:embed="rId6">
              <a:extLst>
                <a:ext uri="{28A0092B-C50C-407E-A947-70E740481C1C}">
                  <a14:useLocalDpi xmlns:a14="http://schemas.microsoft.com/office/drawing/2010/main" val="0"/>
                </a:ext>
              </a:extLst>
            </a:blip>
            <a:srcRect l="6668" t="4512" r="5095" b="8702"/>
            <a:stretch/>
          </p:blipFill>
          <p:spPr>
            <a:xfrm>
              <a:off x="5268459" y="135804"/>
              <a:ext cx="4728387" cy="2464327"/>
            </a:xfrm>
            <a:prstGeom prst="rect">
              <a:avLst/>
            </a:prstGeom>
          </p:spPr>
        </p:pic>
        <p:pic>
          <p:nvPicPr>
            <p:cNvPr id="17" name="Picture 16" descr="A red telephone booth&#10;&#10;Description automatically generated with medium confidence">
              <a:extLst>
                <a:ext uri="{FF2B5EF4-FFF2-40B4-BE49-F238E27FC236}">
                  <a16:creationId xmlns:a16="http://schemas.microsoft.com/office/drawing/2014/main" id="{730747F6-7D37-8FC6-DD05-659DC78759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2029" y="1516995"/>
              <a:ext cx="1495425" cy="3067050"/>
            </a:xfrm>
            <a:prstGeom prst="rect">
              <a:avLst/>
            </a:prstGeom>
          </p:spPr>
        </p:pic>
        <p:pic>
          <p:nvPicPr>
            <p:cNvPr id="19" name="Picture 18" descr="A picture containing building, outdoor, lined, walkway&#10;&#10;Description automatically generated">
              <a:extLst>
                <a:ext uri="{FF2B5EF4-FFF2-40B4-BE49-F238E27FC236}">
                  <a16:creationId xmlns:a16="http://schemas.microsoft.com/office/drawing/2014/main" id="{4FB836F3-017C-0A2E-A254-F5880D61D2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5056" y="4662315"/>
              <a:ext cx="2466975" cy="1847850"/>
            </a:xfrm>
            <a:prstGeom prst="rect">
              <a:avLst/>
            </a:prstGeom>
          </p:spPr>
        </p:pic>
      </p:grpSp>
      <p:grpSp>
        <p:nvGrpSpPr>
          <p:cNvPr id="23" name="Group 22">
            <a:extLst>
              <a:ext uri="{FF2B5EF4-FFF2-40B4-BE49-F238E27FC236}">
                <a16:creationId xmlns:a16="http://schemas.microsoft.com/office/drawing/2014/main" id="{FE2B5189-EA2E-5891-35AA-11401A114808}"/>
              </a:ext>
            </a:extLst>
          </p:cNvPr>
          <p:cNvGrpSpPr/>
          <p:nvPr/>
        </p:nvGrpSpPr>
        <p:grpSpPr>
          <a:xfrm>
            <a:off x="2816352" y="5477256"/>
            <a:ext cx="7031736" cy="995786"/>
            <a:chOff x="2816352" y="5477256"/>
            <a:chExt cx="7031736" cy="995786"/>
          </a:xfrm>
        </p:grpSpPr>
        <p:sp>
          <p:nvSpPr>
            <p:cNvPr id="20" name="TextBox 19">
              <a:extLst>
                <a:ext uri="{FF2B5EF4-FFF2-40B4-BE49-F238E27FC236}">
                  <a16:creationId xmlns:a16="http://schemas.microsoft.com/office/drawing/2014/main" id="{E5C93A1B-69B6-FA33-3DF6-3A6946477647}"/>
                </a:ext>
              </a:extLst>
            </p:cNvPr>
            <p:cNvSpPr txBox="1"/>
            <p:nvPr/>
          </p:nvSpPr>
          <p:spPr>
            <a:xfrm>
              <a:off x="2816352" y="5477256"/>
              <a:ext cx="7031736" cy="995786"/>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DED53EF4-7E03-D919-CF92-F8D8DB992784}"/>
                </a:ext>
              </a:extLst>
            </p:cNvPr>
            <p:cNvSpPr txBox="1"/>
            <p:nvPr/>
          </p:nvSpPr>
          <p:spPr>
            <a:xfrm>
              <a:off x="3131820" y="5709383"/>
              <a:ext cx="6400800" cy="523220"/>
            </a:xfrm>
            <a:prstGeom prst="rect">
              <a:avLst/>
            </a:prstGeom>
            <a:noFill/>
          </p:spPr>
          <p:txBody>
            <a:bodyPr wrap="square" rtlCol="0">
              <a:spAutoFit/>
            </a:bodyPr>
            <a:lstStyle/>
            <a:p>
              <a:pPr algn="ctr"/>
              <a:r>
                <a:rPr lang="en-GB" sz="2800" dirty="0"/>
                <a:t>What do all the AED’S have in common?</a:t>
              </a:r>
            </a:p>
          </p:txBody>
        </p:sp>
      </p:gr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r>
              <a:rPr lang="en-GB" sz="4000" dirty="0"/>
              <a:t>They all have signs that tell you where an AED is located.</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679C668-43C1-6E4E-7042-0B4707DD8B70}"/>
              </a:ext>
            </a:extLst>
          </p:cNvPr>
          <p:cNvPicPr>
            <a:picLocks noChangeAspect="1"/>
          </p:cNvPicPr>
          <p:nvPr/>
        </p:nvPicPr>
        <p:blipFill>
          <a:blip r:embed="rId3"/>
          <a:stretch>
            <a:fillRect/>
          </a:stretch>
        </p:blipFill>
        <p:spPr>
          <a:xfrm>
            <a:off x="1760621" y="2030504"/>
            <a:ext cx="8327858" cy="3225064"/>
          </a:xfrm>
          <a:prstGeom prst="rect">
            <a:avLst/>
          </a:prstGeom>
        </p:spPr>
      </p:pic>
      <p:sp>
        <p:nvSpPr>
          <p:cNvPr id="5" name="TextBox 4">
            <a:extLst>
              <a:ext uri="{FF2B5EF4-FFF2-40B4-BE49-F238E27FC236}">
                <a16:creationId xmlns:a16="http://schemas.microsoft.com/office/drawing/2014/main" id="{E18249F3-1F60-88D2-82CB-701243DC93BF}"/>
              </a:ext>
            </a:extLst>
          </p:cNvPr>
          <p:cNvSpPr txBox="1"/>
          <p:nvPr/>
        </p:nvSpPr>
        <p:spPr>
          <a:xfrm>
            <a:off x="2721874" y="5717763"/>
            <a:ext cx="6745204" cy="584775"/>
          </a:xfrm>
          <a:prstGeom prst="rect">
            <a:avLst/>
          </a:prstGeom>
          <a:noFill/>
        </p:spPr>
        <p:txBody>
          <a:bodyPr wrap="square" rtlCol="0">
            <a:spAutoFit/>
          </a:bodyPr>
          <a:lstStyle/>
          <a:p>
            <a:pPr marL="0" indent="0" algn="ctr">
              <a:buNone/>
              <a:defRPr/>
            </a:pPr>
            <a:r>
              <a:rPr lang="en-GB" sz="3200" dirty="0"/>
              <a:t>The sign will look like one of these</a:t>
            </a:r>
            <a:r>
              <a:rPr lang="en-GB" dirty="0"/>
              <a:t>.</a:t>
            </a:r>
          </a:p>
        </p:txBody>
      </p:sp>
    </p:spTree>
    <p:extLst>
      <p:ext uri="{BB962C8B-B14F-4D97-AF65-F5344CB8AC3E}">
        <p14:creationId xmlns:p14="http://schemas.microsoft.com/office/powerpoint/2010/main" val="18212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Do they have AED’s in other countries?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979676" y="5708527"/>
            <a:ext cx="8229600" cy="905042"/>
          </a:xfrm>
        </p:spPr>
        <p:txBody>
          <a:bodyPr/>
          <a:lstStyle/>
          <a:p>
            <a:pPr marL="0" indent="0">
              <a:buFont typeface="Arial" panose="020B0604020202020204" pitchFamily="34" charset="0"/>
              <a:buNone/>
            </a:pPr>
            <a:r>
              <a:rPr lang="en-GB" altLang="en-US" sz="1800" dirty="0"/>
              <a:t>Yes they do!  They all work in exactly the same way.</a:t>
            </a:r>
          </a:p>
        </p:txBody>
      </p:sp>
      <p:pic>
        <p:nvPicPr>
          <p:cNvPr id="3" name="Picture 2">
            <a:extLst>
              <a:ext uri="{FF2B5EF4-FFF2-40B4-BE49-F238E27FC236}">
                <a16:creationId xmlns:a16="http://schemas.microsoft.com/office/drawing/2014/main" id="{EF99C550-BF5A-168A-02C9-FB17D0CD3847}"/>
              </a:ext>
            </a:extLst>
          </p:cNvPr>
          <p:cNvPicPr>
            <a:picLocks noChangeAspect="1"/>
          </p:cNvPicPr>
          <p:nvPr/>
        </p:nvPicPr>
        <p:blipFill>
          <a:blip r:embed="rId3"/>
          <a:stretch>
            <a:fillRect/>
          </a:stretch>
        </p:blipFill>
        <p:spPr>
          <a:xfrm>
            <a:off x="2328345" y="1807323"/>
            <a:ext cx="7535309" cy="3243353"/>
          </a:xfrm>
          <a:prstGeom prst="rect">
            <a:avLst/>
          </a:prstGeom>
        </p:spPr>
      </p:pic>
    </p:spTree>
    <p:extLst>
      <p:ext uri="{BB962C8B-B14F-4D97-AF65-F5344CB8AC3E}">
        <p14:creationId xmlns:p14="http://schemas.microsoft.com/office/powerpoint/2010/main" val="927069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889</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Comic Sans MS</vt:lpstr>
      <vt:lpstr>Wingdings</vt:lpstr>
      <vt:lpstr>1_Office Theme</vt:lpstr>
      <vt:lpstr>Office Theme</vt:lpstr>
      <vt:lpstr>Defibrillators</vt:lpstr>
      <vt:lpstr>Welcome to the I.M.P.S. team! </vt:lpstr>
      <vt:lpstr>What is a defibrillator?</vt:lpstr>
      <vt:lpstr>AED</vt:lpstr>
      <vt:lpstr>AED</vt:lpstr>
      <vt:lpstr>What does an AED look like?</vt:lpstr>
      <vt:lpstr>Where are they kept?</vt:lpstr>
      <vt:lpstr>They all have signs that tell you where an AED is located.</vt:lpstr>
      <vt:lpstr>Do they have AED’s in other countries?</vt:lpstr>
      <vt:lpstr>Your mission</vt:lpstr>
      <vt:lpstr>Remember</vt:lpstr>
      <vt:lpstr>Quiz</vt:lpstr>
      <vt:lpstr>Did you know?</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4</cp:revision>
  <dcterms:created xsi:type="dcterms:W3CDTF">2022-11-14T14:09:49Z</dcterms:created>
  <dcterms:modified xsi:type="dcterms:W3CDTF">2023-01-10T11:58:50Z</dcterms:modified>
</cp:coreProperties>
</file>